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2">
  <p:sldMasterIdLst>
    <p:sldMasterId id="2147483741" r:id="rId1"/>
  </p:sldMasterIdLst>
  <p:notesMasterIdLst>
    <p:notesMasterId r:id="rId19"/>
  </p:notesMasterIdLst>
  <p:handoutMasterIdLst>
    <p:handoutMasterId r:id="rId20"/>
  </p:handoutMasterIdLst>
  <p:sldIdLst>
    <p:sldId id="265" r:id="rId2"/>
    <p:sldId id="267" r:id="rId3"/>
    <p:sldId id="268" r:id="rId4"/>
    <p:sldId id="333" r:id="rId5"/>
    <p:sldId id="273" r:id="rId6"/>
    <p:sldId id="335" r:id="rId7"/>
    <p:sldId id="362" r:id="rId8"/>
    <p:sldId id="328" r:id="rId9"/>
    <p:sldId id="298" r:id="rId10"/>
    <p:sldId id="293" r:id="rId11"/>
    <p:sldId id="357" r:id="rId12"/>
    <p:sldId id="359" r:id="rId13"/>
    <p:sldId id="314" r:id="rId14"/>
    <p:sldId id="350" r:id="rId15"/>
    <p:sldId id="272" r:id="rId16"/>
    <p:sldId id="366" r:id="rId17"/>
    <p:sldId id="290" r:id="rId18"/>
  </p:sldIdLst>
  <p:sldSz cx="9144000" cy="6858000" type="screen4x3"/>
  <p:notesSz cx="6858000" cy="9945688"/>
  <p:defaultTextStyle>
    <a:defPPr>
      <a:defRPr lang="de-DE"/>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ollrath, Carmen (KM)" initials="Vo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FFFFE1"/>
    <a:srgbClr val="EFDECD"/>
    <a:srgbClr val="FDE8D7"/>
    <a:srgbClr val="FFB265"/>
    <a:srgbClr val="FF9933"/>
    <a:srgbClr val="FFCC66"/>
    <a:srgbClr val="FFE3AB"/>
    <a:srgbClr val="FFDA8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38B1855-1B75-4FBE-930C-398BA8C253C6}" styleName="Designformatvorlage 2 - Akz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23" autoAdjust="0"/>
  </p:normalViewPr>
  <p:slideViewPr>
    <p:cSldViewPr>
      <p:cViewPr>
        <p:scale>
          <a:sx n="100" d="100"/>
          <a:sy n="100" d="100"/>
        </p:scale>
        <p:origin x="-282" y="792"/>
      </p:cViewPr>
      <p:guideLst>
        <p:guide orient="horz" pos="1071"/>
        <p:guide orient="horz" pos="2069"/>
        <p:guide orient="horz" pos="1570"/>
        <p:guide orient="horz" pos="2568"/>
        <p:guide orient="horz" pos="3022"/>
        <p:guide orient="horz" pos="3566"/>
        <p:guide pos="2925"/>
      </p:guideLst>
    </p:cSldViewPr>
  </p:slideViewPr>
  <p:outlineViewPr>
    <p:cViewPr>
      <p:scale>
        <a:sx n="33" d="100"/>
        <a:sy n="33" d="100"/>
      </p:scale>
      <p:origin x="0" y="1212"/>
    </p:cViewPr>
  </p:outlineViewPr>
  <p:notesTextViewPr>
    <p:cViewPr>
      <p:scale>
        <a:sx n="300" d="100"/>
        <a:sy n="300" d="100"/>
      </p:scale>
      <p:origin x="0" y="0"/>
    </p:cViewPr>
  </p:notesTextViewPr>
  <p:sorterViewPr>
    <p:cViewPr>
      <p:scale>
        <a:sx n="200" d="100"/>
        <a:sy n="200" d="100"/>
      </p:scale>
      <p:origin x="0" y="18066"/>
    </p:cViewPr>
  </p:sorterViewPr>
  <p:notesViewPr>
    <p:cSldViewPr showGuides="1">
      <p:cViewPr>
        <p:scale>
          <a:sx n="125" d="100"/>
          <a:sy n="125" d="100"/>
        </p:scale>
        <p:origin x="-1350" y="2658"/>
      </p:cViewPr>
      <p:guideLst>
        <p:guide orient="horz" pos="3133"/>
        <p:guide pos="216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1143005" y="580174"/>
            <a:ext cx="244458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defRPr sz="1000" i="1">
                <a:latin typeface="Arial" charset="0"/>
              </a:defRPr>
            </a:lvl1pPr>
          </a:lstStyle>
          <a:p>
            <a:r>
              <a:rPr lang="de-DE" smtClean="0"/>
              <a:t>Informationen zur Bildungsplanreform 2016</a:t>
            </a:r>
            <a:endParaRPr lang="de-DE"/>
          </a:p>
        </p:txBody>
      </p:sp>
      <p:sp>
        <p:nvSpPr>
          <p:cNvPr id="18436" name="Rectangle 4"/>
          <p:cNvSpPr>
            <a:spLocks noGrp="1" noChangeArrowheads="1"/>
          </p:cNvSpPr>
          <p:nvPr>
            <p:ph type="ftr" sz="quarter" idx="2"/>
          </p:nvPr>
        </p:nvSpPr>
        <p:spPr bwMode="auto">
          <a:xfrm>
            <a:off x="1143005" y="9282650"/>
            <a:ext cx="389369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defRPr sz="1000" i="1">
                <a:latin typeface="Arial" charset="0"/>
              </a:defRPr>
            </a:lvl1pPr>
          </a:lstStyle>
          <a:p>
            <a:r>
              <a:rPr lang="de-DE" smtClean="0"/>
              <a:t>Michaela Deeth, Koopsitzung Kindergarten-Grundschule, 24.09.2015</a:t>
            </a:r>
            <a:endParaRPr lang="de-DE"/>
          </a:p>
        </p:txBody>
      </p:sp>
      <p:sp>
        <p:nvSpPr>
          <p:cNvPr id="18437" name="Rectangle 5"/>
          <p:cNvSpPr>
            <a:spLocks noGrp="1" noChangeArrowheads="1"/>
          </p:cNvSpPr>
          <p:nvPr>
            <p:ph type="sldNum" sz="quarter" idx="3"/>
          </p:nvPr>
        </p:nvSpPr>
        <p:spPr bwMode="auto">
          <a:xfrm>
            <a:off x="5076890" y="9282650"/>
            <a:ext cx="600021" cy="15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a:defRPr sz="1000" i="1">
                <a:latin typeface="Arial" charset="0"/>
              </a:defRPr>
            </a:lvl1pPr>
          </a:lstStyle>
          <a:p>
            <a:r>
              <a:rPr lang="de-DE"/>
              <a:t>Seite </a:t>
            </a:r>
            <a:fld id="{0A490618-A23A-42F9-955E-4E131AB85C2F}" type="slidenum">
              <a:rPr lang="de-DE"/>
              <a:pPr/>
              <a:t>‹Nr.›</a:t>
            </a:fld>
            <a:endParaRPr lang="de-DE"/>
          </a:p>
        </p:txBody>
      </p:sp>
    </p:spTree>
    <p:extLst>
      <p:ext uri="{BB962C8B-B14F-4D97-AF65-F5344CB8AC3E}">
        <p14:creationId xmlns:p14="http://schemas.microsoft.com/office/powerpoint/2010/main" val="22613458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8" name="Rectangle 4"/>
          <p:cNvSpPr>
            <a:spLocks noGrp="1" noRot="1" noChangeAspect="1" noChangeArrowheads="1" noTextEdit="1"/>
          </p:cNvSpPr>
          <p:nvPr>
            <p:ph type="sldImg" idx="2"/>
          </p:nvPr>
        </p:nvSpPr>
        <p:spPr bwMode="auto">
          <a:xfrm>
            <a:off x="942975" y="746125"/>
            <a:ext cx="4972050" cy="37290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1143008" y="4724207"/>
            <a:ext cx="4572000" cy="4475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Klicken Sie, um die Textformatierung des Masters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7" name="Rectangle 7"/>
          <p:cNvSpPr>
            <a:spLocks noGrp="1" noChangeArrowheads="1"/>
          </p:cNvSpPr>
          <p:nvPr>
            <p:ph type="sldNum" sz="quarter" idx="5"/>
          </p:nvPr>
        </p:nvSpPr>
        <p:spPr bwMode="auto">
          <a:xfrm>
            <a:off x="464273" y="283349"/>
            <a:ext cx="600021" cy="15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a:defRPr sz="1000" i="1">
                <a:latin typeface="Arial" charset="0"/>
              </a:defRPr>
            </a:lvl1pPr>
          </a:lstStyle>
          <a:p>
            <a:r>
              <a:rPr lang="de-DE" dirty="0"/>
              <a:t>Seite </a:t>
            </a:r>
            <a:fld id="{F8FF1768-1DF2-410F-ABF6-E09C1CB8A556}" type="slidenum">
              <a:rPr lang="de-DE"/>
              <a:pPr/>
              <a:t>‹Nr.›</a:t>
            </a:fld>
            <a:endParaRPr lang="de-DE" dirty="0"/>
          </a:p>
        </p:txBody>
      </p:sp>
      <p:sp>
        <p:nvSpPr>
          <p:cNvPr id="3" name="Kopfzeilenplatzhalter 2"/>
          <p:cNvSpPr>
            <a:spLocks noGrp="1"/>
          </p:cNvSpPr>
          <p:nvPr>
            <p:ph type="hdr" sz="quarter"/>
          </p:nvPr>
        </p:nvSpPr>
        <p:spPr>
          <a:xfrm>
            <a:off x="7" y="0"/>
            <a:ext cx="2972290" cy="497842"/>
          </a:xfrm>
          <a:prstGeom prst="rect">
            <a:avLst/>
          </a:prstGeom>
        </p:spPr>
        <p:txBody>
          <a:bodyPr vert="horz" lIns="91870" tIns="45935" rIns="91870" bIns="45935" rtlCol="0"/>
          <a:lstStyle>
            <a:lvl1pPr algn="l">
              <a:defRPr sz="1200"/>
            </a:lvl1pPr>
          </a:lstStyle>
          <a:p>
            <a:r>
              <a:rPr lang="de-DE" smtClean="0"/>
              <a:t>Informationen zur Bildungsplanreform 2016</a:t>
            </a:r>
            <a:endParaRPr lang="de-DE" dirty="0"/>
          </a:p>
        </p:txBody>
      </p:sp>
    </p:spTree>
    <p:extLst>
      <p:ext uri="{BB962C8B-B14F-4D97-AF65-F5344CB8AC3E}">
        <p14:creationId xmlns:p14="http://schemas.microsoft.com/office/powerpoint/2010/main" val="1415042454"/>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190500" algn="l" rtl="0" eaLnBrk="0" fontAlgn="base" hangingPunct="0">
      <a:spcBef>
        <a:spcPct val="30000"/>
      </a:spcBef>
      <a:spcAft>
        <a:spcPct val="0"/>
      </a:spcAft>
      <a:defRPr sz="1200" kern="1200">
        <a:solidFill>
          <a:schemeClr val="tx1"/>
        </a:solidFill>
        <a:latin typeface="Times"/>
        <a:ea typeface="+mn-ea"/>
        <a:cs typeface="+mn-cs"/>
      </a:defRPr>
    </a:lvl2pPr>
    <a:lvl3pPr marL="381000" algn="l" rtl="0" eaLnBrk="0" fontAlgn="base" hangingPunct="0">
      <a:spcBef>
        <a:spcPct val="30000"/>
      </a:spcBef>
      <a:spcAft>
        <a:spcPct val="0"/>
      </a:spcAft>
      <a:defRPr sz="1200" kern="1200">
        <a:solidFill>
          <a:schemeClr val="tx1"/>
        </a:solidFill>
        <a:latin typeface="Times"/>
        <a:ea typeface="+mn-ea"/>
        <a:cs typeface="+mn-cs"/>
      </a:defRPr>
    </a:lvl3pPr>
    <a:lvl4pPr marL="571500" algn="l" rtl="0" eaLnBrk="0" fontAlgn="base" hangingPunct="0">
      <a:spcBef>
        <a:spcPct val="30000"/>
      </a:spcBef>
      <a:spcAft>
        <a:spcPct val="0"/>
      </a:spcAft>
      <a:defRPr sz="1200" kern="1200">
        <a:solidFill>
          <a:schemeClr val="tx1"/>
        </a:solidFill>
        <a:latin typeface="Times"/>
        <a:ea typeface="+mn-ea"/>
        <a:cs typeface="+mn-cs"/>
      </a:defRPr>
    </a:lvl4pPr>
    <a:lvl5pPr marL="7620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8" name="Foliennummernplatzhalter 7"/>
          <p:cNvSpPr>
            <a:spLocks noGrp="1"/>
          </p:cNvSpPr>
          <p:nvPr>
            <p:ph type="sldNum" sz="quarter" idx="10"/>
          </p:nvPr>
        </p:nvSpPr>
        <p:spPr>
          <a:xfrm>
            <a:off x="656748" y="283318"/>
            <a:ext cx="407546" cy="154183"/>
          </a:xfrm>
        </p:spPr>
        <p:txBody>
          <a:bodyPr/>
          <a:lstStyle/>
          <a:p>
            <a:r>
              <a:rPr lang="de-DE" smtClean="0"/>
              <a:t>Seite </a:t>
            </a:r>
            <a:fld id="{F8FF1768-1DF2-410F-ABF6-E09C1CB8A556}" type="slidenum">
              <a:rPr lang="de-DE" smtClean="0"/>
              <a:pPr/>
              <a:t>1</a:t>
            </a:fld>
            <a:endParaRPr lang="de-DE" dirty="0"/>
          </a:p>
        </p:txBody>
      </p:sp>
      <p:sp>
        <p:nvSpPr>
          <p:cNvPr id="9" name="Kopfzeilenplatzhalter 8"/>
          <p:cNvSpPr>
            <a:spLocks noGrp="1"/>
          </p:cNvSpPr>
          <p:nvPr>
            <p:ph type="hdr" sz="quarter" idx="11"/>
          </p:nvPr>
        </p:nvSpPr>
        <p:spPr/>
        <p:txBody>
          <a:bodyPr/>
          <a:lstStyle/>
          <a:p>
            <a:r>
              <a:rPr lang="de-DE" smtClean="0"/>
              <a:t>Informationen zur Bildungsplanreform 2016</a:t>
            </a:r>
            <a:endParaRPr lang="de-DE" dirty="0"/>
          </a:p>
        </p:txBody>
      </p:sp>
    </p:spTree>
    <p:extLst>
      <p:ext uri="{BB962C8B-B14F-4D97-AF65-F5344CB8AC3E}">
        <p14:creationId xmlns:p14="http://schemas.microsoft.com/office/powerpoint/2010/main" val="2610834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64269" y="4612836"/>
            <a:ext cx="5929464" cy="4760932"/>
          </a:xfrm>
        </p:spPr>
        <p:txBody>
          <a:bodyPr/>
          <a:lstStyle/>
          <a:p>
            <a:r>
              <a:rPr lang="de-DE" u="sng" dirty="0" smtClean="0">
                <a:latin typeface="Arial" panose="020B0604020202020204" pitchFamily="34" charset="0"/>
                <a:cs typeface="Arial" panose="020B0604020202020204" pitchFamily="34" charset="0"/>
              </a:rPr>
              <a:t>Die </a:t>
            </a:r>
            <a:r>
              <a:rPr lang="de-DE" u="sng" dirty="0">
                <a:latin typeface="Arial" panose="020B0604020202020204" pitchFamily="34" charset="0"/>
                <a:cs typeface="Arial" panose="020B0604020202020204" pitchFamily="34" charset="0"/>
              </a:rPr>
              <a:t>prozessbezogenen </a:t>
            </a:r>
            <a:r>
              <a:rPr lang="de-DE" u="sng" dirty="0" smtClean="0">
                <a:latin typeface="Arial" panose="020B0604020202020204" pitchFamily="34" charset="0"/>
                <a:cs typeface="Arial" panose="020B0604020202020204" pitchFamily="34" charset="0"/>
              </a:rPr>
              <a:t>Kompetenzen: </a:t>
            </a:r>
          </a:p>
          <a:p>
            <a:endParaRPr lang="de-DE" u="sng" dirty="0" smtClean="0">
              <a:latin typeface="Arial" panose="020B0604020202020204" pitchFamily="34" charset="0"/>
              <a:cs typeface="Arial" panose="020B0604020202020204" pitchFamily="34" charset="0"/>
            </a:endParaRPr>
          </a:p>
          <a:p>
            <a:pPr marL="172256" indent="-172256">
              <a:buFont typeface="Arial" panose="020B0604020202020204" pitchFamily="34" charset="0"/>
              <a:buChar char="•"/>
            </a:pPr>
            <a:r>
              <a:rPr lang="de-DE" dirty="0" smtClean="0">
                <a:latin typeface="Arial" panose="020B0604020202020204" pitchFamily="34" charset="0"/>
                <a:cs typeface="Arial" panose="020B0604020202020204" pitchFamily="34" charset="0"/>
              </a:rPr>
              <a:t>Sie sind </a:t>
            </a:r>
            <a:r>
              <a:rPr lang="de-DE" dirty="0">
                <a:latin typeface="Arial" panose="020B0604020202020204" pitchFamily="34" charset="0"/>
                <a:cs typeface="Arial" panose="020B0604020202020204" pitchFamily="34" charset="0"/>
              </a:rPr>
              <a:t>auf das Ende des jeweiligen </a:t>
            </a:r>
            <a:r>
              <a:rPr lang="de-DE" dirty="0" smtClean="0">
                <a:latin typeface="Arial" panose="020B0604020202020204" pitchFamily="34" charset="0"/>
                <a:cs typeface="Arial" panose="020B0604020202020204" pitchFamily="34" charset="0"/>
              </a:rPr>
              <a:t>Bildungsganges </a:t>
            </a:r>
            <a:r>
              <a:rPr lang="de-DE" dirty="0">
                <a:latin typeface="Arial" panose="020B0604020202020204" pitchFamily="34" charset="0"/>
                <a:cs typeface="Arial" panose="020B0604020202020204" pitchFamily="34" charset="0"/>
              </a:rPr>
              <a:t>bezogen, </a:t>
            </a:r>
            <a:r>
              <a:rPr lang="de-DE" dirty="0" smtClean="0">
                <a:latin typeface="Arial" panose="020B0604020202020204" pitchFamily="34" charset="0"/>
                <a:cs typeface="Arial" panose="020B0604020202020204" pitchFamily="34" charset="0"/>
              </a:rPr>
              <a:t>z. B. </a:t>
            </a:r>
            <a:r>
              <a:rPr lang="de-DE" dirty="0">
                <a:latin typeface="Arial" panose="020B0604020202020204" pitchFamily="34" charset="0"/>
                <a:cs typeface="Arial" panose="020B0604020202020204" pitchFamily="34" charset="0"/>
              </a:rPr>
              <a:t>bei der Sekundarstufe I </a:t>
            </a:r>
            <a:r>
              <a:rPr lang="de-DE" dirty="0" smtClean="0">
                <a:latin typeface="Arial" panose="020B0604020202020204" pitchFamily="34" charset="0"/>
                <a:cs typeface="Arial" panose="020B0604020202020204" pitchFamily="34" charset="0"/>
              </a:rPr>
              <a:t>(Sek</a:t>
            </a:r>
            <a:r>
              <a:rPr lang="de-DE" baseline="0" dirty="0" smtClean="0">
                <a:latin typeface="Arial" panose="020B0604020202020204" pitchFamily="34" charset="0"/>
                <a:cs typeface="Arial" panose="020B0604020202020204" pitchFamily="34" charset="0"/>
              </a:rPr>
              <a:t> I) </a:t>
            </a:r>
            <a:r>
              <a:rPr lang="de-DE" dirty="0" smtClean="0">
                <a:latin typeface="Arial" panose="020B0604020202020204" pitchFamily="34" charset="0"/>
                <a:cs typeface="Arial" panose="020B0604020202020204" pitchFamily="34" charset="0"/>
              </a:rPr>
              <a:t>auf </a:t>
            </a:r>
            <a:r>
              <a:rPr lang="de-DE" dirty="0">
                <a:latin typeface="Arial" panose="020B0604020202020204" pitchFamily="34" charset="0"/>
                <a:cs typeface="Arial" panose="020B0604020202020204" pitchFamily="34" charset="0"/>
              </a:rPr>
              <a:t>den </a:t>
            </a:r>
            <a:r>
              <a:rPr lang="de-DE" u="sng" dirty="0" smtClean="0">
                <a:latin typeface="Arial" panose="020B0604020202020204" pitchFamily="34" charset="0"/>
                <a:cs typeface="Arial" panose="020B0604020202020204" pitchFamily="34" charset="0"/>
              </a:rPr>
              <a:t>Mittleren Schulabschluss</a:t>
            </a:r>
            <a:r>
              <a:rPr lang="de-DE" baseline="0" dirty="0" smtClean="0">
                <a:latin typeface="Arial" panose="020B0604020202020204" pitchFamily="34" charset="0"/>
                <a:cs typeface="Arial" panose="020B0604020202020204" pitchFamily="34" charset="0"/>
              </a:rPr>
              <a:t> (</a:t>
            </a:r>
            <a:r>
              <a:rPr lang="de-DE" dirty="0" smtClean="0">
                <a:latin typeface="Arial" panose="020B0604020202020204" pitchFamily="34" charset="0"/>
                <a:cs typeface="Arial" panose="020B0604020202020204" pitchFamily="34" charset="0"/>
              </a:rPr>
              <a:t>MSA). </a:t>
            </a:r>
          </a:p>
          <a:p>
            <a:pPr marL="172256" indent="-172256">
              <a:buFont typeface="Arial" panose="020B0604020202020204" pitchFamily="34" charset="0"/>
              <a:buChar char="•"/>
            </a:pPr>
            <a:r>
              <a:rPr lang="de-DE" dirty="0">
                <a:latin typeface="Arial" panose="020B0604020202020204" pitchFamily="34" charset="0"/>
                <a:cs typeface="Arial" panose="020B0604020202020204" pitchFamily="34" charset="0"/>
              </a:rPr>
              <a:t>Sie formieren sich im Bildungsprozess (daher prozessbezogen) </a:t>
            </a:r>
            <a:r>
              <a:rPr lang="de-DE" dirty="0" smtClean="0">
                <a:latin typeface="Arial" panose="020B0604020202020204" pitchFamily="34" charset="0"/>
                <a:cs typeface="Arial" panose="020B0604020202020204" pitchFamily="34" charset="0"/>
              </a:rPr>
              <a:t>und bilden </a:t>
            </a:r>
            <a:r>
              <a:rPr lang="de-DE" dirty="0">
                <a:latin typeface="Arial" panose="020B0604020202020204" pitchFamily="34" charset="0"/>
                <a:cs typeface="Arial" panose="020B0604020202020204" pitchFamily="34" charset="0"/>
              </a:rPr>
              <a:t>diejenigen Kompetenzen ab, die sich im Laufe des Entwicklungsprozesses über die gesamte </a:t>
            </a:r>
            <a:r>
              <a:rPr lang="de-DE" dirty="0" smtClean="0">
                <a:latin typeface="Arial" panose="020B0604020202020204" pitchFamily="34" charset="0"/>
                <a:cs typeface="Arial" panose="020B0604020202020204" pitchFamily="34" charset="0"/>
              </a:rPr>
              <a:t>Sekundarstufe </a:t>
            </a:r>
            <a:r>
              <a:rPr lang="de-DE" dirty="0">
                <a:latin typeface="Arial" panose="020B0604020202020204" pitchFamily="34" charset="0"/>
                <a:cs typeface="Arial" panose="020B0604020202020204" pitchFamily="34" charset="0"/>
              </a:rPr>
              <a:t>I (also </a:t>
            </a:r>
            <a:r>
              <a:rPr lang="de-DE" dirty="0" smtClean="0">
                <a:latin typeface="Arial" panose="020B0604020202020204" pitchFamily="34" charset="0"/>
                <a:cs typeface="Arial" panose="020B0604020202020204" pitchFamily="34" charset="0"/>
              </a:rPr>
              <a:t>i.d.R. bis </a:t>
            </a:r>
            <a:r>
              <a:rPr lang="de-DE" dirty="0">
                <a:latin typeface="Arial" panose="020B0604020202020204" pitchFamily="34" charset="0"/>
                <a:cs typeface="Arial" panose="020B0604020202020204" pitchFamily="34" charset="0"/>
              </a:rPr>
              <a:t>Klasse 10) individuell herausbilden. </a:t>
            </a:r>
            <a:endParaRPr lang="de-DE" dirty="0" smtClean="0">
              <a:latin typeface="Arial" panose="020B0604020202020204" pitchFamily="34" charset="0"/>
              <a:cs typeface="Arial" panose="020B0604020202020204" pitchFamily="34" charset="0"/>
            </a:endParaRPr>
          </a:p>
          <a:p>
            <a:pPr marL="172256" indent="-172256">
              <a:buFont typeface="Arial" panose="020B0604020202020204" pitchFamily="34" charset="0"/>
              <a:buChar char="•"/>
            </a:pPr>
            <a:r>
              <a:rPr lang="de-DE" dirty="0" smtClean="0">
                <a:latin typeface="Arial" panose="020B0604020202020204" pitchFamily="34" charset="0"/>
                <a:cs typeface="Arial" panose="020B0604020202020204" pitchFamily="34" charset="0"/>
              </a:rPr>
              <a:t>Sie sind nicht auf Standardstufen,</a:t>
            </a:r>
            <a:r>
              <a:rPr lang="de-DE" baseline="0" dirty="0" smtClean="0">
                <a:latin typeface="Arial" panose="020B0604020202020204" pitchFamily="34" charset="0"/>
                <a:cs typeface="Arial" panose="020B0604020202020204" pitchFamily="34" charset="0"/>
              </a:rPr>
              <a:t> sondern </a:t>
            </a:r>
            <a:r>
              <a:rPr lang="de-DE" dirty="0" smtClean="0">
                <a:latin typeface="Arial" panose="020B0604020202020204" pitchFamily="34" charset="0"/>
                <a:cs typeface="Arial" panose="020B0604020202020204" pitchFamily="34" charset="0"/>
              </a:rPr>
              <a:t>auf den gesamten Bildungsgang bezogen. Darüber hinaus sind sie nicht </a:t>
            </a:r>
            <a:r>
              <a:rPr lang="de-DE" dirty="0">
                <a:latin typeface="Arial" panose="020B0604020202020204" pitchFamily="34" charset="0"/>
                <a:cs typeface="Arial" panose="020B0604020202020204" pitchFamily="34" charset="0"/>
              </a:rPr>
              <a:t>an spezifische Inhalte </a:t>
            </a:r>
            <a:r>
              <a:rPr lang="de-DE" dirty="0" smtClean="0">
                <a:latin typeface="Arial" panose="020B0604020202020204" pitchFamily="34" charset="0"/>
                <a:cs typeface="Arial" panose="020B0604020202020204" pitchFamily="34" charset="0"/>
              </a:rPr>
              <a:t>gebunden. Sie konkretisieren </a:t>
            </a:r>
            <a:r>
              <a:rPr lang="de-DE" dirty="0">
                <a:latin typeface="Arial" panose="020B0604020202020204" pitchFamily="34" charset="0"/>
                <a:cs typeface="Arial" panose="020B0604020202020204" pitchFamily="34" charset="0"/>
              </a:rPr>
              <a:t>sich aber </a:t>
            </a:r>
            <a:r>
              <a:rPr lang="de-DE" dirty="0" smtClean="0">
                <a:latin typeface="Arial" panose="020B0604020202020204" pitchFamily="34" charset="0"/>
                <a:cs typeface="Arial" panose="020B0604020202020204" pitchFamily="34" charset="0"/>
              </a:rPr>
              <a:t>in </a:t>
            </a:r>
            <a:r>
              <a:rPr lang="de-DE" dirty="0">
                <a:latin typeface="Arial" panose="020B0604020202020204" pitchFamily="34" charset="0"/>
                <a:cs typeface="Arial" panose="020B0604020202020204" pitchFamily="34" charset="0"/>
              </a:rPr>
              <a:t>den Standards für inhaltsbezogene Kompetenzen. </a:t>
            </a:r>
            <a:endParaRPr lang="de-DE" dirty="0" smtClean="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r>
              <a:rPr lang="de-DE" u="sng" dirty="0">
                <a:latin typeface="Arial" panose="020B0604020202020204" pitchFamily="34" charset="0"/>
                <a:cs typeface="Arial" panose="020B0604020202020204" pitchFamily="34" charset="0"/>
              </a:rPr>
              <a:t>Im Gegensatz zu den prozessbezogenen Kompetenzen </a:t>
            </a:r>
            <a:r>
              <a:rPr lang="de-DE" u="sng" dirty="0" smtClean="0">
                <a:latin typeface="Arial" panose="020B0604020202020204" pitchFamily="34" charset="0"/>
                <a:cs typeface="Arial" panose="020B0604020202020204" pitchFamily="34" charset="0"/>
              </a:rPr>
              <a:t>gilt für die Standards für inhaltsbezogene </a:t>
            </a:r>
            <a:r>
              <a:rPr lang="de-DE" u="sng" dirty="0">
                <a:latin typeface="Arial" panose="020B0604020202020204" pitchFamily="34" charset="0"/>
                <a:cs typeface="Arial" panose="020B0604020202020204" pitchFamily="34" charset="0"/>
              </a:rPr>
              <a:t>Kompetenzen </a:t>
            </a:r>
            <a:r>
              <a:rPr lang="de-DE" u="sng" dirty="0" smtClean="0">
                <a:latin typeface="Arial" panose="020B0604020202020204" pitchFamily="34" charset="0"/>
                <a:cs typeface="Arial" panose="020B0604020202020204" pitchFamily="34" charset="0"/>
              </a:rPr>
              <a:t>Folgendes</a:t>
            </a:r>
            <a:r>
              <a:rPr lang="de-DE" dirty="0" smtClean="0">
                <a:latin typeface="Arial" panose="020B0604020202020204" pitchFamily="34" charset="0"/>
                <a:cs typeface="Arial" panose="020B0604020202020204" pitchFamily="34" charset="0"/>
              </a:rPr>
              <a:t>:</a:t>
            </a:r>
          </a:p>
          <a:p>
            <a:endParaRPr lang="de-DE" dirty="0" smtClean="0">
              <a:latin typeface="Arial" panose="020B0604020202020204" pitchFamily="34" charset="0"/>
              <a:cs typeface="Arial" panose="020B0604020202020204" pitchFamily="34" charset="0"/>
            </a:endParaRPr>
          </a:p>
          <a:p>
            <a:pPr marL="172256" indent="-172256">
              <a:buFont typeface="Arial" panose="020B0604020202020204" pitchFamily="34" charset="0"/>
              <a:buChar char="•"/>
            </a:pPr>
            <a:r>
              <a:rPr lang="de-DE" dirty="0" smtClean="0">
                <a:latin typeface="Arial" panose="020B0604020202020204" pitchFamily="34" charset="0"/>
                <a:cs typeface="Arial" panose="020B0604020202020204" pitchFamily="34" charset="0"/>
              </a:rPr>
              <a:t>Sie sind auf </a:t>
            </a:r>
            <a:r>
              <a:rPr lang="de-DE" dirty="0">
                <a:latin typeface="Arial" panose="020B0604020202020204" pitchFamily="34" charset="0"/>
                <a:cs typeface="Arial" panose="020B0604020202020204" pitchFamily="34" charset="0"/>
              </a:rPr>
              <a:t>einzelne Stufen bezogen, beim gemeinsamen Plan der Sekundarstufe I also jeweils auf die </a:t>
            </a:r>
            <a:r>
              <a:rPr lang="de-DE" u="sng" dirty="0" smtClean="0">
                <a:latin typeface="Arial" panose="020B0604020202020204" pitchFamily="34" charset="0"/>
                <a:cs typeface="Arial" panose="020B0604020202020204" pitchFamily="34" charset="0"/>
              </a:rPr>
              <a:t>Orientierungsstufe</a:t>
            </a:r>
            <a:r>
              <a:rPr lang="de-DE" dirty="0" smtClean="0">
                <a:latin typeface="Arial" panose="020B0604020202020204" pitchFamily="34" charset="0"/>
                <a:cs typeface="Arial" panose="020B0604020202020204" pitchFamily="34" charset="0"/>
              </a:rPr>
              <a:t> (OS), </a:t>
            </a:r>
            <a:r>
              <a:rPr lang="de-DE" dirty="0">
                <a:latin typeface="Arial" panose="020B0604020202020204" pitchFamily="34" charset="0"/>
                <a:cs typeface="Arial" panose="020B0604020202020204" pitchFamily="34" charset="0"/>
              </a:rPr>
              <a:t>den </a:t>
            </a:r>
            <a:r>
              <a:rPr lang="de-DE" u="sng" dirty="0" smtClean="0">
                <a:latin typeface="Arial" panose="020B0604020202020204" pitchFamily="34" charset="0"/>
                <a:cs typeface="Arial" panose="020B0604020202020204" pitchFamily="34" charset="0"/>
              </a:rPr>
              <a:t>Hauptschulabschluss</a:t>
            </a:r>
            <a:r>
              <a:rPr lang="de-DE" dirty="0" smtClean="0">
                <a:latin typeface="Arial" panose="020B0604020202020204" pitchFamily="34" charset="0"/>
                <a:cs typeface="Arial" panose="020B0604020202020204" pitchFamily="34" charset="0"/>
              </a:rPr>
              <a:t> (HSA) </a:t>
            </a:r>
            <a:r>
              <a:rPr lang="de-DE" dirty="0">
                <a:latin typeface="Arial" panose="020B0604020202020204" pitchFamily="34" charset="0"/>
                <a:cs typeface="Arial" panose="020B0604020202020204" pitchFamily="34" charset="0"/>
              </a:rPr>
              <a:t>und den MSA. </a:t>
            </a:r>
            <a:endParaRPr lang="de-DE" dirty="0" smtClean="0">
              <a:latin typeface="Arial" panose="020B0604020202020204" pitchFamily="34" charset="0"/>
              <a:cs typeface="Arial" panose="020B0604020202020204" pitchFamily="34" charset="0"/>
            </a:endParaRPr>
          </a:p>
          <a:p>
            <a:pPr marL="172256" indent="-172256">
              <a:buFont typeface="Arial" panose="020B0604020202020204" pitchFamily="34" charset="0"/>
              <a:buChar char="•"/>
            </a:pPr>
            <a:r>
              <a:rPr lang="de-DE" dirty="0" smtClean="0">
                <a:latin typeface="Arial" panose="020B0604020202020204" pitchFamily="34" charset="0"/>
                <a:cs typeface="Arial" panose="020B0604020202020204" pitchFamily="34" charset="0"/>
              </a:rPr>
              <a:t>Sie zeigen </a:t>
            </a:r>
            <a:r>
              <a:rPr lang="de-DE" dirty="0">
                <a:latin typeface="Arial" panose="020B0604020202020204" pitchFamily="34" charset="0"/>
                <a:cs typeface="Arial" panose="020B0604020202020204" pitchFamily="34" charset="0"/>
              </a:rPr>
              <a:t>auf, </a:t>
            </a:r>
            <a:r>
              <a:rPr lang="de-DE" dirty="0" smtClean="0">
                <a:latin typeface="Arial" panose="020B0604020202020204" pitchFamily="34" charset="0"/>
                <a:cs typeface="Arial" panose="020B0604020202020204" pitchFamily="34" charset="0"/>
              </a:rPr>
              <a:t>an welchen Inhalten die </a:t>
            </a:r>
            <a:r>
              <a:rPr lang="de-DE" dirty="0">
                <a:latin typeface="Arial" panose="020B0604020202020204" pitchFamily="34" charset="0"/>
                <a:cs typeface="Arial" panose="020B0604020202020204" pitchFamily="34" charset="0"/>
              </a:rPr>
              <a:t>Kompetenzen bis zu der jeweiligen </a:t>
            </a:r>
            <a:r>
              <a:rPr lang="de-DE" dirty="0" smtClean="0">
                <a:latin typeface="Arial" panose="020B0604020202020204" pitchFamily="34" charset="0"/>
                <a:cs typeface="Arial" panose="020B0604020202020204" pitchFamily="34" charset="0"/>
              </a:rPr>
              <a:t>Standardstufe erworben </a:t>
            </a:r>
            <a:r>
              <a:rPr lang="de-DE" dirty="0">
                <a:latin typeface="Arial" panose="020B0604020202020204" pitchFamily="34" charset="0"/>
                <a:cs typeface="Arial" panose="020B0604020202020204" pitchFamily="34" charset="0"/>
              </a:rPr>
              <a:t>werden </a:t>
            </a:r>
            <a:r>
              <a:rPr lang="de-DE" dirty="0" smtClean="0">
                <a:latin typeface="Arial" panose="020B0604020202020204" pitchFamily="34" charset="0"/>
                <a:cs typeface="Arial" panose="020B0604020202020204" pitchFamily="34" charset="0"/>
              </a:rPr>
              <a:t>(</a:t>
            </a:r>
            <a:r>
              <a:rPr lang="de-DE" dirty="0">
                <a:latin typeface="Arial" panose="020B0604020202020204" pitchFamily="34" charset="0"/>
                <a:cs typeface="Arial" panose="020B0604020202020204" pitchFamily="34" charset="0"/>
              </a:rPr>
              <a:t>daher der Begriff </a:t>
            </a:r>
            <a:r>
              <a:rPr lang="de-DE" dirty="0" smtClean="0">
                <a:latin typeface="Arial" panose="020B0604020202020204" pitchFamily="34" charset="0"/>
                <a:cs typeface="Arial" panose="020B0604020202020204" pitchFamily="34" charset="0"/>
              </a:rPr>
              <a:t>„inhaltsbezogene Kompetenzen“). </a:t>
            </a:r>
          </a:p>
          <a:p>
            <a:pPr marL="172256" indent="-172256">
              <a:buFont typeface="Arial" panose="020B0604020202020204" pitchFamily="34" charset="0"/>
              <a:buChar char="•"/>
            </a:pPr>
            <a:r>
              <a:rPr lang="de-DE" dirty="0" smtClean="0">
                <a:latin typeface="Arial" panose="020B0604020202020204" pitchFamily="34" charset="0"/>
                <a:cs typeface="Arial" panose="020B0604020202020204" pitchFamily="34" charset="0"/>
              </a:rPr>
              <a:t>Sie </a:t>
            </a:r>
            <a:r>
              <a:rPr lang="de-DE" dirty="0">
                <a:latin typeface="Arial" panose="020B0604020202020204" pitchFamily="34" charset="0"/>
                <a:cs typeface="Arial" panose="020B0604020202020204" pitchFamily="34" charset="0"/>
              </a:rPr>
              <a:t>definieren die fachlichen Anforderungen an die Schülerinnen und Schüler </a:t>
            </a:r>
            <a:r>
              <a:rPr lang="de-DE" dirty="0" smtClean="0">
                <a:latin typeface="Arial" panose="020B0604020202020204" pitchFamily="34" charset="0"/>
                <a:cs typeface="Arial" panose="020B0604020202020204" pitchFamily="34" charset="0"/>
              </a:rPr>
              <a:t>und </a:t>
            </a:r>
            <a:r>
              <a:rPr lang="de-DE" dirty="0">
                <a:latin typeface="Arial" panose="020B0604020202020204" pitchFamily="34" charset="0"/>
                <a:cs typeface="Arial" panose="020B0604020202020204" pitchFamily="34" charset="0"/>
              </a:rPr>
              <a:t>legen möglichst konkret und präzise fest, über welche fachlichen Kompetenzen die Schülerinnen und Schüler am Ende der jeweiligen </a:t>
            </a:r>
            <a:r>
              <a:rPr lang="de-DE" dirty="0" smtClean="0">
                <a:latin typeface="Arial" panose="020B0604020202020204" pitchFamily="34" charset="0"/>
                <a:cs typeface="Arial" panose="020B0604020202020204" pitchFamily="34" charset="0"/>
              </a:rPr>
              <a:t>Standardstufe </a:t>
            </a:r>
            <a:r>
              <a:rPr lang="de-DE" dirty="0">
                <a:latin typeface="Arial" panose="020B0604020202020204" pitchFamily="34" charset="0"/>
                <a:cs typeface="Arial" panose="020B0604020202020204" pitchFamily="34" charset="0"/>
              </a:rPr>
              <a:t>verfügen sollen. </a:t>
            </a:r>
            <a:endParaRPr lang="de-DE" dirty="0" smtClean="0">
              <a:latin typeface="Arial" panose="020B0604020202020204" pitchFamily="34" charset="0"/>
              <a:cs typeface="Arial" panose="020B0604020202020204" pitchFamily="34" charset="0"/>
            </a:endParaRPr>
          </a:p>
          <a:p>
            <a:endParaRPr lang="de-DE" sz="11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a:xfrm>
            <a:off x="584148" y="283318"/>
            <a:ext cx="480144" cy="154183"/>
          </a:xfrm>
        </p:spPr>
        <p:txBody>
          <a:bodyPr/>
          <a:lstStyle/>
          <a:p>
            <a:r>
              <a:rPr lang="de-DE" smtClean="0"/>
              <a:t>Seite </a:t>
            </a:r>
            <a:fld id="{F8FF1768-1DF2-410F-ABF6-E09C1CB8A556}" type="slidenum">
              <a:rPr lang="de-DE" smtClean="0"/>
              <a:pPr/>
              <a:t>10</a:t>
            </a:fld>
            <a:endParaRPr lang="de-DE" dirty="0"/>
          </a:p>
        </p:txBody>
      </p:sp>
    </p:spTree>
    <p:extLst>
      <p:ext uri="{BB962C8B-B14F-4D97-AF65-F5344CB8AC3E}">
        <p14:creationId xmlns:p14="http://schemas.microsoft.com/office/powerpoint/2010/main" val="3385753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41388" y="736600"/>
            <a:ext cx="4975225" cy="3730625"/>
          </a:xfrm>
          <a:noFill/>
          <a:ln>
            <a:solidFill>
              <a:srgbClr val="000000"/>
            </a:solidFill>
            <a:miter lim="800000"/>
            <a:headEnd/>
            <a:tailEnd/>
          </a:ln>
        </p:spPr>
      </p:sp>
      <p:sp>
        <p:nvSpPr>
          <p:cNvPr id="20483" name="Rectangle 3"/>
          <p:cNvSpPr>
            <a:spLocks noGrp="1" noChangeArrowheads="1"/>
          </p:cNvSpPr>
          <p:nvPr>
            <p:ph type="body" idx="1"/>
          </p:nvPr>
        </p:nvSpPr>
        <p:spPr bwMode="auto">
          <a:xfrm>
            <a:off x="464269" y="4612116"/>
            <a:ext cx="5929464" cy="4475798"/>
          </a:xfrm>
          <a:noFill/>
        </p:spPr>
        <p:txBody>
          <a:bodyPr wrap="square" numCol="1" anchor="t" anchorCtr="0" compatLnSpc="1">
            <a:prstTxWarp prst="textNoShape">
              <a:avLst/>
            </a:prstTxWarp>
          </a:bodyPr>
          <a:lstStyle/>
          <a:p>
            <a:pPr marL="287093" indent="-287093">
              <a:spcBef>
                <a:spcPct val="0"/>
              </a:spcBef>
              <a:buFont typeface="Arial" panose="020B0604020202020204" pitchFamily="34" charset="0"/>
              <a:buChar char="•"/>
            </a:pPr>
            <a:r>
              <a:rPr lang="de-DE" dirty="0" smtClean="0">
                <a:latin typeface="Arial" panose="020B0604020202020204" pitchFamily="34" charset="0"/>
                <a:cs typeface="Arial" panose="020B0604020202020204" pitchFamily="34" charset="0"/>
              </a:rPr>
              <a:t>Am Beispiel des Sachunterrichts</a:t>
            </a:r>
            <a:r>
              <a:rPr lang="de-DE" baseline="0" dirty="0" smtClean="0">
                <a:latin typeface="Arial" panose="020B0604020202020204" pitchFamily="34" charset="0"/>
                <a:cs typeface="Arial" panose="020B0604020202020204" pitchFamily="34" charset="0"/>
              </a:rPr>
              <a:t> der </a:t>
            </a:r>
            <a:r>
              <a:rPr lang="de-DE" dirty="0" smtClean="0">
                <a:latin typeface="Arial" panose="020B0604020202020204" pitchFamily="34" charset="0"/>
                <a:cs typeface="Arial" panose="020B0604020202020204" pitchFamily="34" charset="0"/>
              </a:rPr>
              <a:t>Grundschule wird die Struktur der prozessbezogenen Kompetenzen verdeutlicht. </a:t>
            </a:r>
          </a:p>
          <a:p>
            <a:pPr marL="287093" indent="-287093">
              <a:spcBef>
                <a:spcPct val="0"/>
              </a:spcBef>
              <a:buFont typeface="Arial" panose="020B0604020202020204" pitchFamily="34" charset="0"/>
              <a:buChar char="•"/>
            </a:pPr>
            <a:endParaRPr lang="de-DE" dirty="0" smtClean="0">
              <a:latin typeface="Arial" panose="020B0604020202020204" pitchFamily="34" charset="0"/>
              <a:cs typeface="Arial" panose="020B0604020202020204" pitchFamily="34" charset="0"/>
            </a:endParaRPr>
          </a:p>
          <a:p>
            <a:pPr marL="287093" indent="-287093">
              <a:spcBef>
                <a:spcPct val="0"/>
              </a:spcBef>
              <a:buFont typeface="Arial" panose="020B0604020202020204" pitchFamily="34" charset="0"/>
              <a:buChar char="•"/>
            </a:pPr>
            <a:r>
              <a:rPr lang="de-DE" dirty="0" smtClean="0">
                <a:latin typeface="Arial" panose="020B0604020202020204" pitchFamily="34" charset="0"/>
                <a:cs typeface="Arial" panose="020B0604020202020204" pitchFamily="34" charset="0"/>
              </a:rPr>
              <a:t>In der Überschrift wird der jeweilige Bereich genannt, gefolgt von einer Kompetenzbeschreibung in der oberen Zeile. </a:t>
            </a:r>
          </a:p>
          <a:p>
            <a:pPr marL="287093" indent="-287093">
              <a:spcBef>
                <a:spcPct val="0"/>
              </a:spcBef>
              <a:buFont typeface="Arial" panose="020B0604020202020204" pitchFamily="34" charset="0"/>
              <a:buChar char="•"/>
            </a:pPr>
            <a:endParaRPr lang="de-DE" dirty="0" smtClean="0">
              <a:latin typeface="Arial" panose="020B0604020202020204" pitchFamily="34" charset="0"/>
              <a:cs typeface="Arial" panose="020B0604020202020204" pitchFamily="34" charset="0"/>
            </a:endParaRPr>
          </a:p>
          <a:p>
            <a:pPr marL="287093" indent="-287093">
              <a:spcBef>
                <a:spcPct val="0"/>
              </a:spcBef>
              <a:buFont typeface="Arial" panose="020B0604020202020204" pitchFamily="34" charset="0"/>
              <a:buChar char="•"/>
            </a:pPr>
            <a:r>
              <a:rPr lang="de-DE" dirty="0" smtClean="0">
                <a:latin typeface="Arial" panose="020B0604020202020204" pitchFamily="34" charset="0"/>
                <a:cs typeface="Arial" panose="020B0604020202020204" pitchFamily="34" charset="0"/>
              </a:rPr>
              <a:t>Welche einzelnen Teilkompetenzen hierzu gehören, wird ggf. darunter detailliert aufgelistet. In manchen Fächern (z. B. Religionslehre) findet sich bei den prozessbezogenen Kompetenzen keine Aufschlüsselung in Teilkompetenzen. </a:t>
            </a:r>
          </a:p>
          <a:p>
            <a:pPr>
              <a:spcBef>
                <a:spcPct val="0"/>
              </a:spcBef>
            </a:pPr>
            <a:endParaRPr lang="de-DE" dirty="0" smtClean="0">
              <a:latin typeface="Arial" panose="020B0604020202020204" pitchFamily="34" charset="0"/>
              <a:cs typeface="Arial" panose="020B0604020202020204" pitchFamily="34" charset="0"/>
            </a:endParaRPr>
          </a:p>
        </p:txBody>
      </p:sp>
      <p:sp>
        <p:nvSpPr>
          <p:cNvPr id="4" name="Kopfzeilenplatzhalter 4"/>
          <p:cNvSpPr>
            <a:spLocks noGrp="1"/>
          </p:cNvSpPr>
          <p:nvPr>
            <p:ph type="hdr" sz="quarter"/>
          </p:nvPr>
        </p:nvSpPr>
        <p:spPr>
          <a:xfrm>
            <a:off x="7" y="0"/>
            <a:ext cx="2972290" cy="497842"/>
          </a:xfrm>
        </p:spPr>
        <p:txBody>
          <a:bodyPr/>
          <a:lstStyle/>
          <a:p>
            <a:r>
              <a:rPr lang="de-DE" smtClean="0"/>
              <a:t>Informationen zur Bildungsplanreform 2016</a:t>
            </a:r>
            <a:endParaRPr lang="de-DE" dirty="0"/>
          </a:p>
        </p:txBody>
      </p:sp>
      <p:sp>
        <p:nvSpPr>
          <p:cNvPr id="5" name="Foliennummernplatzhalter 3"/>
          <p:cNvSpPr>
            <a:spLocks noGrp="1"/>
          </p:cNvSpPr>
          <p:nvPr>
            <p:ph type="sldNum" sz="quarter" idx="5"/>
          </p:nvPr>
        </p:nvSpPr>
        <p:spPr>
          <a:xfrm>
            <a:off x="584148" y="283318"/>
            <a:ext cx="480144" cy="154183"/>
          </a:xfrm>
        </p:spPr>
        <p:txBody>
          <a:bodyPr/>
          <a:lstStyle/>
          <a:p>
            <a:r>
              <a:rPr lang="de-DE" smtClean="0"/>
              <a:t>Seite </a:t>
            </a:r>
            <a:fld id="{F8FF1768-1DF2-410F-ABF6-E09C1CB8A556}" type="slidenum">
              <a:rPr lang="de-DE" smtClean="0"/>
              <a:pPr/>
              <a:t>11</a:t>
            </a:fld>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41388" y="736600"/>
            <a:ext cx="4975225" cy="3730625"/>
          </a:xfrm>
          <a:noFill/>
          <a:ln>
            <a:solidFill>
              <a:srgbClr val="000000"/>
            </a:solidFill>
            <a:miter lim="800000"/>
            <a:headEnd/>
            <a:tailEnd/>
          </a:ln>
        </p:spPr>
      </p:sp>
      <p:sp>
        <p:nvSpPr>
          <p:cNvPr id="20483" name="Rectangle 3"/>
          <p:cNvSpPr>
            <a:spLocks noGrp="1" noChangeArrowheads="1"/>
          </p:cNvSpPr>
          <p:nvPr>
            <p:ph type="body" idx="1"/>
          </p:nvPr>
        </p:nvSpPr>
        <p:spPr bwMode="auto">
          <a:xfrm>
            <a:off x="464269" y="4612116"/>
            <a:ext cx="5929464" cy="4475798"/>
          </a:xfrm>
          <a:noFill/>
        </p:spPr>
        <p:txBody>
          <a:bodyPr wrap="square" numCol="1" anchor="t" anchorCtr="0" compatLnSpc="1">
            <a:prstTxWarp prst="textNoShape">
              <a:avLst/>
            </a:prstTxWarp>
          </a:bodyPr>
          <a:lstStyle/>
          <a:p>
            <a:pPr>
              <a:spcBef>
                <a:spcPct val="0"/>
              </a:spcBef>
            </a:pPr>
            <a:r>
              <a:rPr lang="de-DE" dirty="0" smtClean="0">
                <a:latin typeface="Arial" panose="020B0604020202020204" pitchFamily="34" charset="0"/>
                <a:cs typeface="Arial" panose="020B0604020202020204" pitchFamily="34" charset="0"/>
              </a:rPr>
              <a:t>In diesem Beispiel sind</a:t>
            </a:r>
            <a:r>
              <a:rPr lang="de-DE" baseline="0" dirty="0" smtClean="0">
                <a:latin typeface="Arial" panose="020B0604020202020204" pitchFamily="34" charset="0"/>
                <a:cs typeface="Arial" panose="020B0604020202020204" pitchFamily="34" charset="0"/>
              </a:rPr>
              <a:t> zusätzlich Verweise auf die in die Bildungspläne spiralcurricular integrierten Leitperspektiven zu sehen. </a:t>
            </a:r>
          </a:p>
          <a:p>
            <a:pPr>
              <a:spcBef>
                <a:spcPct val="0"/>
              </a:spcBef>
            </a:pPr>
            <a:endParaRPr lang="de-DE" baseline="0" dirty="0" smtClean="0">
              <a:latin typeface="Arial" panose="020B0604020202020204" pitchFamily="34" charset="0"/>
              <a:cs typeface="Arial" panose="020B0604020202020204" pitchFamily="34" charset="0"/>
            </a:endParaRPr>
          </a:p>
          <a:p>
            <a:pPr>
              <a:spcBef>
                <a:spcPct val="0"/>
              </a:spcBef>
            </a:pPr>
            <a:r>
              <a:rPr lang="de-DE" dirty="0" smtClean="0">
                <a:latin typeface="Arial" panose="020B0604020202020204" pitchFamily="34" charset="0"/>
                <a:cs typeface="Arial" panose="020B0604020202020204" pitchFamily="34" charset="0"/>
              </a:rPr>
              <a:t>Bei</a:t>
            </a:r>
            <a:r>
              <a:rPr lang="de-DE" baseline="0" dirty="0" smtClean="0">
                <a:latin typeface="Arial" panose="020B0604020202020204" pitchFamily="34" charset="0"/>
                <a:cs typeface="Arial" panose="020B0604020202020204" pitchFamily="34" charset="0"/>
              </a:rPr>
              <a:t> der Beschreibung ausgewählter Aspekte der Entwicklung des Heimatorts in Vergangenheit und Gegenwart sind verschiedene Verweise vorhanden, z. B. </a:t>
            </a:r>
          </a:p>
          <a:p>
            <a:pPr marL="172256" indent="-172256">
              <a:spcBef>
                <a:spcPct val="0"/>
              </a:spcBef>
              <a:buFont typeface="Arial" panose="020B0604020202020204" pitchFamily="34" charset="0"/>
              <a:buChar char="•"/>
            </a:pPr>
            <a:r>
              <a:rPr lang="de-DE" baseline="0" dirty="0" smtClean="0">
                <a:latin typeface="Arial" panose="020B0604020202020204" pitchFamily="34" charset="0"/>
                <a:cs typeface="Arial" panose="020B0604020202020204" pitchFamily="34" charset="0"/>
              </a:rPr>
              <a:t>zur prozessbezogenen Kompetenz (P) </a:t>
            </a:r>
          </a:p>
          <a:p>
            <a:pPr>
              <a:spcBef>
                <a:spcPct val="0"/>
              </a:spcBef>
            </a:pPr>
            <a:r>
              <a:rPr lang="de-DE" baseline="0" dirty="0" smtClean="0">
                <a:latin typeface="Arial" panose="020B0604020202020204" pitchFamily="34" charset="0"/>
                <a:cs typeface="Arial" panose="020B0604020202020204" pitchFamily="34" charset="0"/>
              </a:rPr>
              <a:t>   „Medien zur Präsentation von Ergebnissen nutzen“, </a:t>
            </a:r>
          </a:p>
          <a:p>
            <a:pPr marL="172256" indent="-172256">
              <a:spcBef>
                <a:spcPct val="0"/>
              </a:spcBef>
              <a:buFont typeface="Arial" panose="020B0604020202020204" pitchFamily="34" charset="0"/>
              <a:buChar char="•"/>
            </a:pPr>
            <a:r>
              <a:rPr lang="de-DE" baseline="0" dirty="0" smtClean="0">
                <a:latin typeface="Arial" panose="020B0604020202020204" pitchFamily="34" charset="0"/>
                <a:cs typeface="Arial" panose="020B0604020202020204" pitchFamily="34" charset="0"/>
              </a:rPr>
              <a:t>zum Standard für inhaltsbezogene Kompetenzen (I)</a:t>
            </a:r>
          </a:p>
          <a:p>
            <a:pPr>
              <a:spcBef>
                <a:spcPct val="0"/>
              </a:spcBef>
            </a:pPr>
            <a:r>
              <a:rPr lang="de-DE" dirty="0" smtClean="0">
                <a:latin typeface="Arial" panose="020B0604020202020204" pitchFamily="34" charset="0"/>
                <a:cs typeface="Arial" panose="020B0604020202020204" pitchFamily="34" charset="0"/>
              </a:rPr>
              <a:t>  </a:t>
            </a:r>
            <a:r>
              <a:rPr lang="de-DE" baseline="0" dirty="0" smtClean="0">
                <a:latin typeface="Arial" panose="020B0604020202020204" pitchFamily="34" charset="0"/>
                <a:cs typeface="Arial" panose="020B0604020202020204" pitchFamily="34" charset="0"/>
              </a:rPr>
              <a:t> „Orientierung im Raum“ wie auch </a:t>
            </a:r>
          </a:p>
          <a:p>
            <a:pPr marL="172256" indent="-172256">
              <a:spcBef>
                <a:spcPct val="0"/>
              </a:spcBef>
              <a:buFont typeface="Arial" panose="020B0604020202020204" pitchFamily="34" charset="0"/>
              <a:buChar char="•"/>
            </a:pPr>
            <a:r>
              <a:rPr lang="de-DE" baseline="0" dirty="0" smtClean="0">
                <a:latin typeface="Arial" panose="020B0604020202020204" pitchFamily="34" charset="0"/>
                <a:cs typeface="Arial" panose="020B0604020202020204" pitchFamily="34" charset="0"/>
              </a:rPr>
              <a:t>zur Leitperspektive (L) Bildung für nachhaltige Entwicklung (BNE).</a:t>
            </a:r>
          </a:p>
          <a:p>
            <a:pPr>
              <a:spcBef>
                <a:spcPct val="0"/>
              </a:spcBef>
            </a:pPr>
            <a:endParaRPr lang="de-DE" dirty="0" smtClean="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a:xfrm>
            <a:off x="584148" y="283318"/>
            <a:ext cx="480144" cy="154183"/>
          </a:xfrm>
        </p:spPr>
        <p:txBody>
          <a:bodyPr/>
          <a:lstStyle/>
          <a:p>
            <a:r>
              <a:rPr lang="de-DE" smtClean="0"/>
              <a:t>Seite </a:t>
            </a:r>
            <a:fld id="{F8FF1768-1DF2-410F-ABF6-E09C1CB8A556}" type="slidenum">
              <a:rPr lang="de-DE" smtClean="0"/>
              <a:pPr/>
              <a:t>12</a:t>
            </a:fld>
            <a:endParaRPr lang="de-D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p:cNvSpPr>
            <a:spLocks noGrp="1" noRot="1" noChangeAspect="1" noTextEdit="1"/>
          </p:cNvSpPr>
          <p:nvPr>
            <p:ph type="sldImg"/>
          </p:nvPr>
        </p:nvSpPr>
        <p:spPr>
          <a:xfrm>
            <a:off x="903288" y="715963"/>
            <a:ext cx="4968875" cy="3727450"/>
          </a:xfrm>
          <a:ln/>
        </p:spPr>
      </p:sp>
      <p:sp>
        <p:nvSpPr>
          <p:cNvPr id="28675" name="Notizenplatzhalter 2"/>
          <p:cNvSpPr>
            <a:spLocks noGrp="1"/>
          </p:cNvSpPr>
          <p:nvPr>
            <p:ph type="body" idx="1"/>
          </p:nvPr>
        </p:nvSpPr>
        <p:spPr>
          <a:xfrm>
            <a:off x="232533" y="4612115"/>
            <a:ext cx="6161202" cy="5156122"/>
          </a:xfrm>
          <a:noFill/>
        </p:spPr>
        <p:txBody>
          <a:bodyPr/>
          <a:lstStyle/>
          <a:p>
            <a:r>
              <a:rPr lang="de-DE" altLang="de-DE" u="sng" dirty="0" smtClean="0">
                <a:latin typeface="Arial" panose="020B0604020202020204" pitchFamily="34" charset="0"/>
                <a:cs typeface="Arial" panose="020B0604020202020204" pitchFamily="34" charset="0"/>
              </a:rPr>
              <a:t>Wichtige Meilensteine der Bildungsplanreform 2016</a:t>
            </a:r>
            <a:r>
              <a:rPr lang="de-DE" altLang="de-DE" dirty="0" smtClean="0">
                <a:latin typeface="Arial" panose="020B0604020202020204" pitchFamily="34" charset="0"/>
                <a:cs typeface="Arial" panose="020B0604020202020204" pitchFamily="34" charset="0"/>
              </a:rPr>
              <a:t>:</a:t>
            </a:r>
          </a:p>
          <a:p>
            <a:r>
              <a:rPr lang="de-DE" dirty="0">
                <a:latin typeface="Arial" panose="020B0604020202020204" pitchFamily="34" charset="0"/>
                <a:cs typeface="Arial" panose="020B0604020202020204" pitchFamily="34" charset="0"/>
              </a:rPr>
              <a:t>Erstmals erfolgt bei der Weiterentwicklung von Bildungsplänen für </a:t>
            </a:r>
            <a:r>
              <a:rPr lang="de-DE" dirty="0" smtClean="0">
                <a:latin typeface="Arial" panose="020B0604020202020204" pitchFamily="34" charset="0"/>
                <a:cs typeface="Arial" panose="020B0604020202020204" pitchFamily="34" charset="0"/>
              </a:rPr>
              <a:t>allgemein </a:t>
            </a:r>
            <a:r>
              <a:rPr lang="de-DE" dirty="0">
                <a:latin typeface="Arial" panose="020B0604020202020204" pitchFamily="34" charset="0"/>
                <a:cs typeface="Arial" panose="020B0604020202020204" pitchFamily="34" charset="0"/>
              </a:rPr>
              <a:t>bildende Schulen ein systematischer Praxistest über zwei Schuljahre hinweg. </a:t>
            </a:r>
            <a:endParaRPr lang="de-DE" dirty="0" smtClean="0">
              <a:latin typeface="Arial" panose="020B0604020202020204" pitchFamily="34" charset="0"/>
              <a:cs typeface="Arial" panose="020B0604020202020204" pitchFamily="34" charset="0"/>
            </a:endParaRPr>
          </a:p>
          <a:p>
            <a:endParaRPr lang="de-DE" altLang="de-DE" sz="600" dirty="0">
              <a:latin typeface="Arial" panose="020B0604020202020204" pitchFamily="34" charset="0"/>
              <a:cs typeface="Arial" panose="020B0604020202020204" pitchFamily="34" charset="0"/>
            </a:endParaRPr>
          </a:p>
          <a:p>
            <a:pPr marL="172256" indent="-172256">
              <a:buFont typeface="Arial" panose="020B0604020202020204" pitchFamily="34" charset="0"/>
              <a:buChar char="•"/>
            </a:pPr>
            <a:r>
              <a:rPr lang="de-DE" altLang="de-DE" u="none" dirty="0" smtClean="0">
                <a:latin typeface="Arial" panose="020B0604020202020204" pitchFamily="34" charset="0"/>
                <a:cs typeface="Arial" panose="020B0604020202020204" pitchFamily="34" charset="0"/>
              </a:rPr>
              <a:t>Im</a:t>
            </a:r>
            <a:r>
              <a:rPr lang="de-DE" altLang="de-DE" u="none" baseline="0" dirty="0" smtClean="0">
                <a:latin typeface="Arial" panose="020B0604020202020204" pitchFamily="34" charset="0"/>
                <a:cs typeface="Arial" panose="020B0604020202020204" pitchFamily="34" charset="0"/>
              </a:rPr>
              <a:t> </a:t>
            </a:r>
            <a:r>
              <a:rPr lang="de-DE" altLang="de-DE" u="sng" baseline="0" dirty="0" smtClean="0">
                <a:latin typeface="Arial" panose="020B0604020202020204" pitchFamily="34" charset="0"/>
                <a:cs typeface="Arial" panose="020B0604020202020204" pitchFamily="34" charset="0"/>
              </a:rPr>
              <a:t>Schuljahr 2013/2014</a:t>
            </a:r>
            <a:r>
              <a:rPr lang="de-DE" altLang="de-DE" u="none" baseline="0" dirty="0" smtClean="0">
                <a:latin typeface="Arial" panose="020B0604020202020204" pitchFamily="34" charset="0"/>
                <a:cs typeface="Arial" panose="020B0604020202020204" pitchFamily="34" charset="0"/>
              </a:rPr>
              <a:t> fand</a:t>
            </a:r>
            <a:r>
              <a:rPr lang="de-DE" altLang="de-DE" u="none" dirty="0" smtClean="0">
                <a:latin typeface="Arial" panose="020B0604020202020204" pitchFamily="34" charset="0"/>
                <a:cs typeface="Arial" panose="020B0604020202020204" pitchFamily="34" charset="0"/>
              </a:rPr>
              <a:t> </a:t>
            </a:r>
            <a:r>
              <a:rPr lang="de-DE" altLang="de-DE" u="none" baseline="0" dirty="0" smtClean="0">
                <a:latin typeface="Arial" panose="020B0604020202020204" pitchFamily="34" charset="0"/>
                <a:cs typeface="Arial" panose="020B0604020202020204" pitchFamily="34" charset="0"/>
              </a:rPr>
              <a:t>die Erprobung der Bildungspläne für die Grundschule in den Klassen 1 bis 4</a:t>
            </a:r>
            <a:r>
              <a:rPr lang="de-DE" altLang="de-DE" u="none" dirty="0" smtClean="0">
                <a:latin typeface="Arial" panose="020B0604020202020204" pitchFamily="34" charset="0"/>
                <a:cs typeface="Arial" panose="020B0604020202020204" pitchFamily="34" charset="0"/>
              </a:rPr>
              <a:t> </a:t>
            </a:r>
            <a:r>
              <a:rPr lang="de-DE" altLang="de-DE" u="none" baseline="0" dirty="0" smtClean="0">
                <a:latin typeface="Arial" panose="020B0604020202020204" pitchFamily="34" charset="0"/>
                <a:cs typeface="Arial" panose="020B0604020202020204" pitchFamily="34" charset="0"/>
              </a:rPr>
              <a:t>sowie </a:t>
            </a:r>
            <a:r>
              <a:rPr lang="de-DE" altLang="de-DE" baseline="0" dirty="0" smtClean="0">
                <a:latin typeface="Arial" panose="020B0604020202020204" pitchFamily="34" charset="0"/>
                <a:cs typeface="Arial" panose="020B0604020202020204" pitchFamily="34" charset="0"/>
              </a:rPr>
              <a:t>für</a:t>
            </a:r>
            <a:r>
              <a:rPr lang="de-DE" altLang="de-DE" u="none" baseline="0" dirty="0" smtClean="0">
                <a:solidFill>
                  <a:srgbClr val="FF0000"/>
                </a:solidFill>
                <a:latin typeface="Arial" panose="020B0604020202020204" pitchFamily="34" charset="0"/>
                <a:cs typeface="Arial" panose="020B0604020202020204" pitchFamily="34" charset="0"/>
              </a:rPr>
              <a:t> </a:t>
            </a:r>
            <a:r>
              <a:rPr lang="de-DE" altLang="de-DE" u="none" baseline="0" dirty="0" smtClean="0">
                <a:latin typeface="Arial" panose="020B0604020202020204" pitchFamily="34" charset="0"/>
                <a:cs typeface="Arial" panose="020B0604020202020204" pitchFamily="34" charset="0"/>
              </a:rPr>
              <a:t>den gemeinsamen Plan der Sekundarstufe I für die Klassen 5 und 6 </a:t>
            </a:r>
            <a:r>
              <a:rPr lang="de-DE" altLang="de-DE" u="none" dirty="0" smtClean="0">
                <a:latin typeface="Arial" panose="020B0604020202020204" pitchFamily="34" charset="0"/>
                <a:cs typeface="Arial" panose="020B0604020202020204" pitchFamily="34" charset="0"/>
              </a:rPr>
              <a:t>statt.  </a:t>
            </a:r>
          </a:p>
          <a:p>
            <a:endParaRPr lang="de-DE" altLang="de-DE" sz="600" dirty="0">
              <a:latin typeface="Arial" panose="020B0604020202020204" pitchFamily="34" charset="0"/>
              <a:cs typeface="Arial" panose="020B0604020202020204" pitchFamily="34" charset="0"/>
            </a:endParaRPr>
          </a:p>
          <a:p>
            <a:pPr marL="172256" indent="-172256">
              <a:buFont typeface="Arial" panose="020B0604020202020204" pitchFamily="34" charset="0"/>
              <a:buChar char="•"/>
            </a:pPr>
            <a:r>
              <a:rPr lang="de-DE" altLang="de-DE" u="none" dirty="0" smtClean="0">
                <a:latin typeface="Arial" panose="020B0604020202020204" pitchFamily="34" charset="0"/>
                <a:cs typeface="Arial" panose="020B0604020202020204" pitchFamily="34" charset="0"/>
              </a:rPr>
              <a:t>Im Schuljahr</a:t>
            </a:r>
            <a:r>
              <a:rPr lang="de-DE" altLang="de-DE" u="none" baseline="0" dirty="0" smtClean="0">
                <a:latin typeface="Arial" panose="020B0604020202020204" pitchFamily="34" charset="0"/>
                <a:cs typeface="Arial" panose="020B0604020202020204" pitchFamily="34" charset="0"/>
              </a:rPr>
              <a:t> </a:t>
            </a:r>
            <a:r>
              <a:rPr lang="de-DE" altLang="de-DE" u="sng" baseline="0" dirty="0" smtClean="0">
                <a:latin typeface="Arial" panose="020B0604020202020204" pitchFamily="34" charset="0"/>
                <a:cs typeface="Arial" panose="020B0604020202020204" pitchFamily="34" charset="0"/>
              </a:rPr>
              <a:t>2014/2015</a:t>
            </a:r>
            <a:r>
              <a:rPr lang="de-DE" altLang="de-DE" u="none" baseline="0" dirty="0" smtClean="0">
                <a:latin typeface="Arial" panose="020B0604020202020204" pitchFamily="34" charset="0"/>
                <a:cs typeface="Arial" panose="020B0604020202020204" pitchFamily="34" charset="0"/>
              </a:rPr>
              <a:t> wird die Erprobung erweitert. Erprobt werden im aktuellen Schuljahr der Bildungsplan der Grundschule im Hinblick auf bislang</a:t>
            </a:r>
            <a:r>
              <a:rPr lang="de-DE" altLang="de-DE" u="none" dirty="0" smtClean="0">
                <a:latin typeface="Arial" panose="020B0604020202020204" pitchFamily="34" charset="0"/>
                <a:cs typeface="Arial" panose="020B0604020202020204" pitchFamily="34" charset="0"/>
              </a:rPr>
              <a:t> noch nicht erprobte Fächer in den Standardstufen 2 und 4 (Klassen 1 bis 4), </a:t>
            </a:r>
            <a:r>
              <a:rPr lang="de-DE" altLang="de-DE" u="none" baseline="0" dirty="0" smtClean="0">
                <a:latin typeface="Arial" panose="020B0604020202020204" pitchFamily="34" charset="0"/>
                <a:cs typeface="Arial" panose="020B0604020202020204" pitchFamily="34" charset="0"/>
              </a:rPr>
              <a:t>der gemeinsame Plan in der Standardstufe Hauptschulabschluss (WRS und GMS Klassen 7; RS Klassen 7 und 8) sowie die Standardstufe 8 des gymnasialen Plans (Klassen</a:t>
            </a:r>
            <a:r>
              <a:rPr lang="de-DE" altLang="de-DE" u="none" dirty="0" smtClean="0">
                <a:latin typeface="Arial" panose="020B0604020202020204" pitchFamily="34" charset="0"/>
                <a:cs typeface="Arial" panose="020B0604020202020204" pitchFamily="34" charset="0"/>
              </a:rPr>
              <a:t> 7 und 8)</a:t>
            </a:r>
            <a:r>
              <a:rPr lang="de-DE" altLang="de-DE" u="none" baseline="0" dirty="0" smtClean="0">
                <a:latin typeface="Arial" panose="020B0604020202020204" pitchFamily="34" charset="0"/>
                <a:cs typeface="Arial" panose="020B0604020202020204" pitchFamily="34" charset="0"/>
              </a:rPr>
              <a:t>.</a:t>
            </a:r>
          </a:p>
          <a:p>
            <a:pPr marL="287093" indent="-287093">
              <a:buFont typeface="Symbol" panose="05050102010706020507" pitchFamily="18" charset="2"/>
              <a:buChar char="-"/>
            </a:pPr>
            <a:endParaRPr lang="de-DE" dirty="0">
              <a:latin typeface="Arial" panose="020B0604020202020204" pitchFamily="34" charset="0"/>
              <a:cs typeface="Arial" panose="020B0604020202020204" pitchFamily="34" charset="0"/>
            </a:endParaRPr>
          </a:p>
          <a:p>
            <a:pPr marL="172256" indent="-172256">
              <a:buFont typeface="Arial" panose="020B0604020202020204" pitchFamily="34" charset="0"/>
              <a:buChar char="•"/>
            </a:pPr>
            <a:r>
              <a:rPr lang="de-DE" altLang="de-DE" u="none" baseline="0" dirty="0" smtClean="0">
                <a:latin typeface="Arial" panose="020B0604020202020204" pitchFamily="34" charset="0"/>
                <a:cs typeface="Arial" panose="020B0604020202020204" pitchFamily="34" charset="0"/>
              </a:rPr>
              <a:t>Im </a:t>
            </a:r>
            <a:r>
              <a:rPr lang="de-DE" altLang="de-DE" u="sng" baseline="0" dirty="0" smtClean="0">
                <a:latin typeface="Arial" panose="020B0604020202020204" pitchFamily="34" charset="0"/>
                <a:cs typeface="Arial" panose="020B0604020202020204" pitchFamily="34" charset="0"/>
              </a:rPr>
              <a:t>Herbst </a:t>
            </a:r>
            <a:r>
              <a:rPr lang="de-DE" altLang="de-DE" u="sng" dirty="0" smtClean="0">
                <a:latin typeface="Arial" panose="020B0604020202020204" pitchFamily="34" charset="0"/>
                <a:cs typeface="Arial" panose="020B0604020202020204" pitchFamily="34" charset="0"/>
              </a:rPr>
              <a:t>2015 </a:t>
            </a:r>
            <a:r>
              <a:rPr lang="de-DE" altLang="de-DE" u="none" dirty="0" smtClean="0">
                <a:latin typeface="Arial" panose="020B0604020202020204" pitchFamily="34" charset="0"/>
                <a:cs typeface="Arial" panose="020B0604020202020204" pitchFamily="34" charset="0"/>
              </a:rPr>
              <a:t>werden die Anhörungsfassungen aller drei Bildungspläne vorliegen. In die Anhörungsfassungen werden Rückmeldungen </a:t>
            </a:r>
            <a:r>
              <a:rPr lang="de-DE" altLang="de-DE" dirty="0">
                <a:latin typeface="Arial" panose="020B0604020202020204" pitchFamily="34" charset="0"/>
                <a:cs typeface="Arial" panose="020B0604020202020204" pitchFamily="34" charset="0"/>
              </a:rPr>
              <a:t>eingearbeitet </a:t>
            </a:r>
            <a:r>
              <a:rPr lang="de-DE" altLang="de-DE" dirty="0" smtClean="0">
                <a:latin typeface="Arial" panose="020B0604020202020204" pitchFamily="34" charset="0"/>
                <a:cs typeface="Arial" panose="020B0604020202020204" pitchFamily="34" charset="0"/>
              </a:rPr>
              <a:t>sein (z. B. aus den Erprobungen, aus verschiedenen Gremien, aus der Kultusverwaltung und Einzeleingaben).</a:t>
            </a:r>
          </a:p>
          <a:p>
            <a:pPr marL="172256" indent="-172256">
              <a:buFont typeface="Arial" panose="020B0604020202020204" pitchFamily="34" charset="0"/>
              <a:buChar char="•"/>
            </a:pPr>
            <a:endParaRPr lang="de-DE" altLang="de-DE" dirty="0" smtClean="0">
              <a:latin typeface="Arial" panose="020B0604020202020204" pitchFamily="34" charset="0"/>
              <a:cs typeface="Arial" panose="020B0604020202020204" pitchFamily="34" charset="0"/>
            </a:endParaRPr>
          </a:p>
          <a:p>
            <a:pPr marL="172256" indent="-172256">
              <a:buFont typeface="Arial" panose="020B0604020202020204" pitchFamily="34" charset="0"/>
              <a:buChar char="•"/>
            </a:pPr>
            <a:r>
              <a:rPr lang="de-DE" altLang="de-DE" u="none" dirty="0" smtClean="0">
                <a:latin typeface="Arial" panose="020B0604020202020204" pitchFamily="34" charset="0"/>
                <a:cs typeface="Arial" panose="020B0604020202020204" pitchFamily="34" charset="0"/>
              </a:rPr>
              <a:t>Die Bildungspläne treten zum </a:t>
            </a:r>
            <a:r>
              <a:rPr lang="de-DE" altLang="de-DE" u="sng" dirty="0" smtClean="0">
                <a:latin typeface="Arial" panose="020B0604020202020204" pitchFamily="34" charset="0"/>
                <a:cs typeface="Arial" panose="020B0604020202020204" pitchFamily="34" charset="0"/>
              </a:rPr>
              <a:t>Schuljahr 2016/2017</a:t>
            </a:r>
            <a:r>
              <a:rPr lang="de-DE" altLang="de-DE" dirty="0" smtClean="0">
                <a:latin typeface="Arial" panose="020B0604020202020204" pitchFamily="34" charset="0"/>
                <a:cs typeface="Arial" panose="020B0604020202020204" pitchFamily="34" charset="0"/>
              </a:rPr>
              <a:t> in</a:t>
            </a:r>
            <a:r>
              <a:rPr lang="de-DE" altLang="de-DE" u="none" dirty="0" smtClean="0">
                <a:latin typeface="Arial" panose="020B0604020202020204" pitchFamily="34" charset="0"/>
                <a:cs typeface="Arial" panose="020B0604020202020204" pitchFamily="34" charset="0"/>
              </a:rPr>
              <a:t> Kraft. </a:t>
            </a:r>
          </a:p>
          <a:p>
            <a:pPr marL="172256" indent="-172256">
              <a:buFont typeface="Arial" panose="020B0604020202020204" pitchFamily="34" charset="0"/>
              <a:buChar char="•"/>
            </a:pPr>
            <a:endParaRPr lang="de-DE" altLang="de-DE" u="none" dirty="0" smtClean="0">
              <a:latin typeface="Arial" panose="020B0604020202020204" pitchFamily="34" charset="0"/>
              <a:cs typeface="Arial" panose="020B0604020202020204" pitchFamily="34" charset="0"/>
            </a:endParaRPr>
          </a:p>
          <a:p>
            <a:pPr marL="172256" indent="-172256">
              <a:buFont typeface="Arial" panose="020B0604020202020204" pitchFamily="34" charset="0"/>
              <a:buChar char="•"/>
            </a:pPr>
            <a:r>
              <a:rPr lang="de-DE" altLang="de-DE" dirty="0" smtClean="0">
                <a:latin typeface="Arial" panose="020B0604020202020204" pitchFamily="34" charset="0"/>
                <a:cs typeface="Arial" panose="020B0604020202020204" pitchFamily="34" charset="0"/>
              </a:rPr>
              <a:t>Die </a:t>
            </a:r>
            <a:r>
              <a:rPr lang="de-DE" altLang="de-DE" u="sng" dirty="0" smtClean="0">
                <a:latin typeface="Arial" panose="020B0604020202020204" pitchFamily="34" charset="0"/>
                <a:cs typeface="Arial" panose="020B0604020202020204" pitchFamily="34" charset="0"/>
              </a:rPr>
              <a:t>Lehrkräftefortbildung</a:t>
            </a:r>
            <a:r>
              <a:rPr lang="de-DE" altLang="de-DE" dirty="0" smtClean="0">
                <a:latin typeface="Arial" panose="020B0604020202020204" pitchFamily="34" charset="0"/>
                <a:cs typeface="Arial" panose="020B0604020202020204" pitchFamily="34" charset="0"/>
              </a:rPr>
              <a:t> als Unterstützungsangebot für Schulen startet bereits vor der Einführung der Bildungspläne, um deren Implementierung optimal zu begleiten. </a:t>
            </a:r>
          </a:p>
          <a:p>
            <a:pPr marL="172256" indent="-172256">
              <a:buFont typeface="Arial" panose="020B0604020202020204" pitchFamily="34" charset="0"/>
              <a:buChar char="•"/>
            </a:pPr>
            <a:endParaRPr lang="de-DE" altLang="de-DE" dirty="0" smtClean="0">
              <a:latin typeface="Arial" panose="020B0604020202020204" pitchFamily="34" charset="0"/>
              <a:cs typeface="Arial" panose="020B0604020202020204" pitchFamily="34" charset="0"/>
            </a:endParaRPr>
          </a:p>
          <a:p>
            <a:pPr marL="172256" indent="-172256">
              <a:buFont typeface="Arial" panose="020B0604020202020204" pitchFamily="34" charset="0"/>
              <a:buChar char="•"/>
            </a:pPr>
            <a:r>
              <a:rPr lang="de-DE" altLang="de-DE" dirty="0" smtClean="0">
                <a:latin typeface="Arial" panose="020B0604020202020204" pitchFamily="34" charset="0"/>
                <a:cs typeface="Arial" panose="020B0604020202020204" pitchFamily="34" charset="0"/>
              </a:rPr>
              <a:t>Die beschriebenen Meilensteine sollen im </a:t>
            </a:r>
            <a:r>
              <a:rPr lang="de-DE" altLang="de-DE" dirty="0">
                <a:latin typeface="Arial" panose="020B0604020202020204" pitchFamily="34" charset="0"/>
                <a:cs typeface="Arial" panose="020B0604020202020204" pitchFamily="34" charset="0"/>
              </a:rPr>
              <a:t>F</a:t>
            </a:r>
            <a:r>
              <a:rPr lang="de-DE" altLang="de-DE" dirty="0" smtClean="0">
                <a:latin typeface="Arial" panose="020B0604020202020204" pitchFamily="34" charset="0"/>
                <a:cs typeface="Arial" panose="020B0604020202020204" pitchFamily="34" charset="0"/>
              </a:rPr>
              <a:t>olgenden detaillierter dargestellt werden. </a:t>
            </a:r>
          </a:p>
        </p:txBody>
      </p:sp>
      <p:sp>
        <p:nvSpPr>
          <p:cNvPr id="2" name="Foliennummernplatzhalter 1"/>
          <p:cNvSpPr>
            <a:spLocks noGrp="1"/>
          </p:cNvSpPr>
          <p:nvPr>
            <p:ph type="sldNum" sz="quarter" idx="10"/>
          </p:nvPr>
        </p:nvSpPr>
        <p:spPr>
          <a:xfrm>
            <a:off x="584150" y="283318"/>
            <a:ext cx="480144" cy="154183"/>
          </a:xfrm>
        </p:spPr>
        <p:txBody>
          <a:bodyPr/>
          <a:lstStyle/>
          <a:p>
            <a:r>
              <a:rPr lang="de-DE" smtClean="0"/>
              <a:t>Seite </a:t>
            </a:r>
            <a:fld id="{F8FF1768-1DF2-410F-ABF6-E09C1CB8A556}" type="slidenum">
              <a:rPr lang="de-DE" smtClean="0"/>
              <a:pPr/>
              <a:t>13</a:t>
            </a:fld>
            <a:endParaRPr lang="de-DE" dirty="0"/>
          </a:p>
        </p:txBody>
      </p:sp>
      <p:sp>
        <p:nvSpPr>
          <p:cNvPr id="3" name="Kopfzeilenplatzhalter 2"/>
          <p:cNvSpPr>
            <a:spLocks noGrp="1"/>
          </p:cNvSpPr>
          <p:nvPr>
            <p:ph type="hdr" sz="quarter" idx="11"/>
          </p:nvPr>
        </p:nvSpPr>
        <p:spPr/>
        <p:txBody>
          <a:bodyPr/>
          <a:lstStyle/>
          <a:p>
            <a:r>
              <a:rPr lang="de-DE" smtClean="0"/>
              <a:t>Informationen zur Bildungsplanreform 2016</a:t>
            </a:r>
            <a:endParaRPr lang="de-D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p:cNvSpPr>
            <a:spLocks noGrp="1" noRot="1" noChangeAspect="1" noTextEdit="1"/>
          </p:cNvSpPr>
          <p:nvPr>
            <p:ph type="sldImg"/>
          </p:nvPr>
        </p:nvSpPr>
        <p:spPr>
          <a:xfrm>
            <a:off x="903288" y="715963"/>
            <a:ext cx="4968875" cy="3727450"/>
          </a:xfrm>
          <a:ln/>
        </p:spPr>
      </p:sp>
      <p:sp>
        <p:nvSpPr>
          <p:cNvPr id="28675" name="Notizenplatzhalter 2"/>
          <p:cNvSpPr>
            <a:spLocks noGrp="1"/>
          </p:cNvSpPr>
          <p:nvPr>
            <p:ph type="body" idx="1"/>
          </p:nvPr>
        </p:nvSpPr>
        <p:spPr>
          <a:xfrm>
            <a:off x="305180" y="4609557"/>
            <a:ext cx="6392938" cy="5231336"/>
          </a:xfrm>
          <a:noFill/>
        </p:spPr>
        <p:txBody>
          <a:bodyPr/>
          <a:lstStyle/>
          <a:p>
            <a:endParaRPr lang="de-DE" dirty="0" smtClean="0">
              <a:latin typeface="Arial" panose="020B0604020202020204" pitchFamily="34" charset="0"/>
              <a:cs typeface="Arial" panose="020B0604020202020204" pitchFamily="34" charset="0"/>
            </a:endParaRPr>
          </a:p>
          <a:p>
            <a:pPr marL="287093" indent="-287093">
              <a:buFont typeface="Arial" panose="020B0604020202020204" pitchFamily="34" charset="0"/>
              <a:buChar char="•"/>
            </a:pPr>
            <a:r>
              <a:rPr lang="de-DE" dirty="0" smtClean="0">
                <a:latin typeface="Arial" panose="020B0604020202020204" pitchFamily="34" charset="0"/>
                <a:cs typeface="Arial" panose="020B0604020202020204" pitchFamily="34" charset="0"/>
              </a:rPr>
              <a:t>Der Zeitraum der Anhörung reicht vom 14. September bis zum 30. Oktober 2015.</a:t>
            </a:r>
          </a:p>
          <a:p>
            <a:endParaRPr lang="de-DE" dirty="0" smtClean="0">
              <a:latin typeface="Arial" panose="020B0604020202020204" pitchFamily="34" charset="0"/>
              <a:cs typeface="Arial" panose="020B0604020202020204" pitchFamily="34" charset="0"/>
            </a:endParaRPr>
          </a:p>
          <a:p>
            <a:pPr marL="287093" indent="-287093">
              <a:buFont typeface="Arial" panose="020B0604020202020204" pitchFamily="34" charset="0"/>
              <a:buChar char="•"/>
            </a:pPr>
            <a:r>
              <a:rPr lang="de-DE" dirty="0" smtClean="0">
                <a:latin typeface="Arial" panose="020B0604020202020204" pitchFamily="34" charset="0"/>
                <a:cs typeface="Arial" panose="020B0604020202020204" pitchFamily="34" charset="0"/>
              </a:rPr>
              <a:t>Die vollständigen Fassungen der Bildungspläne (</a:t>
            </a:r>
            <a:r>
              <a:rPr lang="de-DE" u="sng" dirty="0" smtClean="0">
                <a:latin typeface="Arial" panose="020B0604020202020204" pitchFamily="34" charset="0"/>
                <a:cs typeface="Arial" panose="020B0604020202020204" pitchFamily="34" charset="0"/>
              </a:rPr>
              <a:t>Anhörungsfassungen</a:t>
            </a:r>
            <a:r>
              <a:rPr lang="de-DE" dirty="0" smtClean="0">
                <a:latin typeface="Arial" panose="020B0604020202020204" pitchFamily="34" charset="0"/>
                <a:cs typeface="Arial" panose="020B0604020202020204" pitchFamily="34" charset="0"/>
              </a:rPr>
              <a:t>) werden unter </a:t>
            </a:r>
            <a:r>
              <a:rPr lang="de-DE" u="sng" dirty="0">
                <a:latin typeface="Arial" panose="020B0604020202020204" pitchFamily="34" charset="0"/>
                <a:cs typeface="Arial" panose="020B0604020202020204" pitchFamily="34" charset="0"/>
              </a:rPr>
              <a:t>www.bildungsplaene-bw.de</a:t>
            </a:r>
            <a:r>
              <a:rPr lang="de-DE" dirty="0" smtClean="0">
                <a:latin typeface="Arial" panose="020B0604020202020204" pitchFamily="34" charset="0"/>
                <a:cs typeface="Arial" panose="020B0604020202020204" pitchFamily="34" charset="0"/>
              </a:rPr>
              <a:t> abrufbar sein. </a:t>
            </a:r>
          </a:p>
          <a:p>
            <a:pPr marL="287093" indent="-287093">
              <a:buFont typeface="Arial" panose="020B0604020202020204" pitchFamily="34" charset="0"/>
              <a:buChar char="•"/>
            </a:pPr>
            <a:endParaRPr lang="de-DE" dirty="0" smtClean="0">
              <a:latin typeface="Arial" panose="020B0604020202020204" pitchFamily="34" charset="0"/>
              <a:cs typeface="Arial" panose="020B0604020202020204" pitchFamily="34" charset="0"/>
            </a:endParaRPr>
          </a:p>
          <a:p>
            <a:pPr marL="287093" indent="-287093">
              <a:buFont typeface="Arial" panose="020B0604020202020204" pitchFamily="34" charset="0"/>
              <a:buChar char="•"/>
            </a:pPr>
            <a:r>
              <a:rPr lang="de-DE" dirty="0" smtClean="0">
                <a:latin typeface="Arial" panose="020B0604020202020204" pitchFamily="34" charset="0"/>
                <a:cs typeface="Arial" panose="020B0604020202020204" pitchFamily="34" charset="0"/>
              </a:rPr>
              <a:t>Alle Interessierten erhalten die Möglichkeit, Rückmeldungen und Hinweise </a:t>
            </a:r>
            <a:r>
              <a:rPr lang="de-DE" dirty="0">
                <a:latin typeface="Arial" panose="020B0604020202020204" pitchFamily="34" charset="0"/>
                <a:cs typeface="Arial" panose="020B0604020202020204" pitchFamily="34" charset="0"/>
              </a:rPr>
              <a:t>zu den Anhörungsfassungen zu geben. </a:t>
            </a:r>
            <a:endParaRPr lang="de-DE" dirty="0" smtClean="0">
              <a:latin typeface="Arial" panose="020B0604020202020204" pitchFamily="34" charset="0"/>
              <a:cs typeface="Arial" panose="020B0604020202020204" pitchFamily="34" charset="0"/>
            </a:endParaRPr>
          </a:p>
          <a:p>
            <a:pPr marL="287093" indent="-287093">
              <a:buFont typeface="Arial" panose="020B0604020202020204" pitchFamily="34" charset="0"/>
              <a:buChar char="•"/>
            </a:pPr>
            <a:r>
              <a:rPr lang="de-DE" dirty="0" smtClean="0">
                <a:latin typeface="Arial" panose="020B0604020202020204" pitchFamily="34" charset="0"/>
                <a:cs typeface="Arial" panose="020B0604020202020204" pitchFamily="34" charset="0"/>
              </a:rPr>
              <a:t>Darüber hinaus werden verschiedene </a:t>
            </a:r>
            <a:r>
              <a:rPr lang="de-DE" dirty="0">
                <a:latin typeface="Arial" panose="020B0604020202020204" pitchFamily="34" charset="0"/>
                <a:cs typeface="Arial" panose="020B0604020202020204" pitchFamily="34" charset="0"/>
              </a:rPr>
              <a:t>Institutionen und Gremien aus Wissenschaft, Wirtschaft und Bildung, Politik und Gesellschaft durch das Kultusministerium </a:t>
            </a:r>
            <a:r>
              <a:rPr lang="de-DE" dirty="0" smtClean="0">
                <a:latin typeface="Arial" panose="020B0604020202020204" pitchFamily="34" charset="0"/>
                <a:cs typeface="Arial" panose="020B0604020202020204" pitchFamily="34" charset="0"/>
              </a:rPr>
              <a:t>aktiv </a:t>
            </a:r>
            <a:r>
              <a:rPr lang="de-DE" dirty="0">
                <a:latin typeface="Arial" panose="020B0604020202020204" pitchFamily="34" charset="0"/>
                <a:cs typeface="Arial" panose="020B0604020202020204" pitchFamily="34" charset="0"/>
              </a:rPr>
              <a:t>in das Anhörungsverfahren </a:t>
            </a:r>
            <a:r>
              <a:rPr lang="de-DE" dirty="0" smtClean="0">
                <a:latin typeface="Arial" panose="020B0604020202020204" pitchFamily="34" charset="0"/>
                <a:cs typeface="Arial" panose="020B0604020202020204" pitchFamily="34" charset="0"/>
              </a:rPr>
              <a:t>einbezogen und um Stellungnahmen gebeten.</a:t>
            </a:r>
            <a:endParaRPr lang="de-DE" dirty="0">
              <a:latin typeface="Arial" panose="020B0604020202020204" pitchFamily="34" charset="0"/>
              <a:cs typeface="Arial" panose="020B0604020202020204" pitchFamily="34" charset="0"/>
            </a:endParaRPr>
          </a:p>
          <a:p>
            <a:pPr marL="287093" indent="-287093">
              <a:buFont typeface="Arial" panose="020B0604020202020204" pitchFamily="34" charset="0"/>
              <a:buChar char="•"/>
            </a:pPr>
            <a:endParaRPr lang="de-DE" dirty="0">
              <a:latin typeface="Arial" panose="020B0604020202020204" pitchFamily="34" charset="0"/>
              <a:cs typeface="Arial" panose="020B0604020202020204" pitchFamily="34" charset="0"/>
            </a:endParaRPr>
          </a:p>
          <a:p>
            <a:pPr marL="287093" indent="-287093">
              <a:buFont typeface="Arial" panose="020B0604020202020204" pitchFamily="34" charset="0"/>
              <a:buChar char="•"/>
            </a:pPr>
            <a:r>
              <a:rPr lang="de-DE" dirty="0">
                <a:latin typeface="Arial" panose="020B0604020202020204" pitchFamily="34" charset="0"/>
                <a:cs typeface="Arial" panose="020B0604020202020204" pitchFamily="34" charset="0"/>
              </a:rPr>
              <a:t>Sämtliche Rückmeldungen werden unter Mitwirkung der zuständigen Schul- und Fachreferate des Kultusministeriums </a:t>
            </a:r>
            <a:r>
              <a:rPr lang="de-DE" dirty="0" smtClean="0">
                <a:latin typeface="Arial" panose="020B0604020202020204" pitchFamily="34" charset="0"/>
                <a:cs typeface="Arial" panose="020B0604020202020204" pitchFamily="34" charset="0"/>
              </a:rPr>
              <a:t>aufgenommen und ausgewertet. Nach einem </a:t>
            </a:r>
            <a:r>
              <a:rPr lang="de-DE" dirty="0">
                <a:latin typeface="Arial" panose="020B0604020202020204" pitchFamily="34" charset="0"/>
                <a:cs typeface="Arial" panose="020B0604020202020204" pitchFamily="34" charset="0"/>
              </a:rPr>
              <a:t>sorgfältigen </a:t>
            </a:r>
            <a:r>
              <a:rPr lang="de-DE" dirty="0" smtClean="0">
                <a:latin typeface="Arial" panose="020B0604020202020204" pitchFamily="34" charset="0"/>
                <a:cs typeface="Arial" panose="020B0604020202020204" pitchFamily="34" charset="0"/>
              </a:rPr>
              <a:t>Abwägungs- </a:t>
            </a:r>
            <a:r>
              <a:rPr lang="de-DE" dirty="0">
                <a:latin typeface="Arial" panose="020B0604020202020204" pitchFamily="34" charset="0"/>
                <a:cs typeface="Arial" panose="020B0604020202020204" pitchFamily="34" charset="0"/>
              </a:rPr>
              <a:t>und </a:t>
            </a:r>
            <a:r>
              <a:rPr lang="de-DE" dirty="0" smtClean="0">
                <a:latin typeface="Arial" panose="020B0604020202020204" pitchFamily="34" charset="0"/>
                <a:cs typeface="Arial" panose="020B0604020202020204" pitchFamily="34" charset="0"/>
              </a:rPr>
              <a:t>Entscheidungsprozess innerhalb des Kultusministeriums werden diese in </a:t>
            </a:r>
            <a:r>
              <a:rPr lang="de-DE" dirty="0">
                <a:latin typeface="Arial" panose="020B0604020202020204" pitchFamily="34" charset="0"/>
                <a:cs typeface="Arial" panose="020B0604020202020204" pitchFamily="34" charset="0"/>
              </a:rPr>
              <a:t>den Reformprozess </a:t>
            </a:r>
            <a:r>
              <a:rPr lang="de-DE" dirty="0" smtClean="0">
                <a:latin typeface="Arial" panose="020B0604020202020204" pitchFamily="34" charset="0"/>
                <a:cs typeface="Arial" panose="020B0604020202020204" pitchFamily="34" charset="0"/>
              </a:rPr>
              <a:t>einbezogen </a:t>
            </a:r>
            <a:r>
              <a:rPr lang="de-DE" dirty="0">
                <a:latin typeface="Arial" panose="020B0604020202020204" pitchFamily="34" charset="0"/>
                <a:cs typeface="Arial" panose="020B0604020202020204" pitchFamily="34" charset="0"/>
              </a:rPr>
              <a:t>und den Bildungsplankommissionen mit Hinweisen zur Verfügung gestellt.</a:t>
            </a:r>
            <a:endParaRPr lang="de-DE" alt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a:xfrm>
            <a:off x="584148" y="283318"/>
            <a:ext cx="480144" cy="154183"/>
          </a:xfrm>
        </p:spPr>
        <p:txBody>
          <a:bodyPr/>
          <a:lstStyle/>
          <a:p>
            <a:r>
              <a:rPr lang="de-DE" smtClean="0"/>
              <a:t>Seite </a:t>
            </a:r>
            <a:fld id="{F8FF1768-1DF2-410F-ABF6-E09C1CB8A556}" type="slidenum">
              <a:rPr lang="de-DE" smtClean="0"/>
              <a:pPr/>
              <a:t>14</a:t>
            </a:fld>
            <a:endParaRPr lang="de-D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941388" y="746125"/>
            <a:ext cx="4975225" cy="3730625"/>
          </a:xfrm>
          <a:ln/>
        </p:spPr>
      </p:sp>
      <p:sp>
        <p:nvSpPr>
          <p:cNvPr id="32771" name="Rectangle 3"/>
          <p:cNvSpPr>
            <a:spLocks noGrp="1" noChangeArrowheads="1"/>
          </p:cNvSpPr>
          <p:nvPr>
            <p:ph type="body" idx="1"/>
          </p:nvPr>
        </p:nvSpPr>
        <p:spPr>
          <a:xfrm>
            <a:off x="464272" y="4612114"/>
            <a:ext cx="5929463" cy="4475561"/>
          </a:xfrm>
          <a:noFill/>
        </p:spPr>
        <p:txBody>
          <a:bodyPr/>
          <a:lstStyle/>
          <a:p>
            <a:r>
              <a:rPr lang="de-DE" altLang="de-DE" dirty="0" smtClean="0">
                <a:latin typeface="Arial" panose="020B0604020202020204" pitchFamily="34" charset="0"/>
                <a:cs typeface="Arial" panose="020B0604020202020204" pitchFamily="34" charset="0"/>
              </a:rPr>
              <a:t> </a:t>
            </a:r>
            <a:r>
              <a:rPr lang="de-DE" altLang="de-DE" u="sng" dirty="0" smtClean="0">
                <a:latin typeface="Arial" panose="020B0604020202020204" pitchFamily="34" charset="0"/>
                <a:cs typeface="Arial" panose="020B0604020202020204" pitchFamily="34" charset="0"/>
              </a:rPr>
              <a:t>Zeitraster der Einführung/Gesamtüberblick</a:t>
            </a:r>
            <a:r>
              <a:rPr lang="de-DE" altLang="de-DE" dirty="0" smtClean="0">
                <a:latin typeface="Arial" panose="020B0604020202020204" pitchFamily="34" charset="0"/>
                <a:cs typeface="Arial" panose="020B0604020202020204" pitchFamily="34" charset="0"/>
              </a:rPr>
              <a:t>: </a:t>
            </a:r>
          </a:p>
          <a:p>
            <a:endParaRPr lang="de-DE" altLang="de-DE" dirty="0" smtClean="0">
              <a:latin typeface="Arial" panose="020B0604020202020204" pitchFamily="34" charset="0"/>
              <a:cs typeface="Arial" panose="020B0604020202020204" pitchFamily="34" charset="0"/>
            </a:endParaRPr>
          </a:p>
          <a:p>
            <a:pPr marL="172256" indent="-172256">
              <a:buFont typeface="Arial" panose="020B0604020202020204" pitchFamily="34" charset="0"/>
              <a:buChar char="•"/>
            </a:pPr>
            <a:r>
              <a:rPr lang="de-DE" altLang="de-DE" u="none" dirty="0" smtClean="0">
                <a:latin typeface="Arial" panose="020B0604020202020204" pitchFamily="34" charset="0"/>
                <a:cs typeface="Arial" panose="020B0604020202020204" pitchFamily="34" charset="0"/>
              </a:rPr>
              <a:t>Im Schuljahr 2016/2017 wird in den Klassen 1 und 2 der Grundschule sowie in den Klassen 5 und 6 der allgemein bildenden weiterführenden</a:t>
            </a:r>
            <a:r>
              <a:rPr lang="de-DE" altLang="de-DE" u="none" baseline="0" dirty="0" smtClean="0">
                <a:latin typeface="Arial" panose="020B0604020202020204" pitchFamily="34" charset="0"/>
                <a:cs typeface="Arial" panose="020B0604020202020204" pitchFamily="34" charset="0"/>
              </a:rPr>
              <a:t> Schulen </a:t>
            </a:r>
            <a:r>
              <a:rPr lang="de-DE" altLang="de-DE" u="none" dirty="0" smtClean="0">
                <a:latin typeface="Arial" panose="020B0604020202020204" pitchFamily="34" charset="0"/>
                <a:cs typeface="Arial" panose="020B0604020202020204" pitchFamily="34" charset="0"/>
              </a:rPr>
              <a:t>der neue Bildungsplan in Kraft treten. </a:t>
            </a:r>
          </a:p>
          <a:p>
            <a:pPr marL="172256" indent="-172256">
              <a:buFont typeface="Arial" panose="020B0604020202020204" pitchFamily="34" charset="0"/>
              <a:buChar char="•"/>
            </a:pPr>
            <a:r>
              <a:rPr lang="de-DE" altLang="de-DE" u="none" dirty="0" smtClean="0">
                <a:latin typeface="Arial" panose="020B0604020202020204" pitchFamily="34" charset="0"/>
                <a:cs typeface="Arial" panose="020B0604020202020204" pitchFamily="34" charset="0"/>
              </a:rPr>
              <a:t>Der Bildungsplan wird dann in den folgenden Jahren kontinuierlich „hochwachsen“, bis er sich im Schuljahr 2023/2024 über alle Klassenstufen erstreckt. </a:t>
            </a:r>
          </a:p>
          <a:p>
            <a:pPr marL="172256" indent="-172256">
              <a:buFont typeface="Arial" panose="020B0604020202020204" pitchFamily="34" charset="0"/>
              <a:buChar char="•"/>
            </a:pPr>
            <a:endParaRPr lang="de-DE" altLang="de-DE" u="none" dirty="0" smtClean="0">
              <a:latin typeface="Arial" panose="020B0604020202020204" pitchFamily="34" charset="0"/>
              <a:cs typeface="Arial" panose="020B0604020202020204" pitchFamily="34" charset="0"/>
            </a:endParaRPr>
          </a:p>
          <a:p>
            <a:pPr marL="172256" indent="-172256">
              <a:spcBef>
                <a:spcPct val="0"/>
              </a:spcBef>
              <a:buFont typeface="Arial" panose="020B0604020202020204" pitchFamily="34" charset="0"/>
              <a:buChar char="•"/>
            </a:pPr>
            <a:endParaRPr lang="de-DE" altLang="de-DE" sz="1100" dirty="0"/>
          </a:p>
          <a:p>
            <a:pPr marL="172256" indent="-172256">
              <a:spcBef>
                <a:spcPct val="0"/>
              </a:spcBef>
              <a:buFont typeface="Arial" panose="020B0604020202020204" pitchFamily="34" charset="0"/>
              <a:buChar char="•"/>
              <a:defRPr/>
            </a:pPr>
            <a:r>
              <a:rPr lang="de-DE" dirty="0">
                <a:latin typeface="Arial" panose="020B0604020202020204" pitchFamily="34" charset="0"/>
                <a:cs typeface="Arial" panose="020B0604020202020204" pitchFamily="34" charset="0"/>
              </a:rPr>
              <a:t>Parallel zur Einführung der neuen Bildungspläne </a:t>
            </a:r>
            <a:r>
              <a:rPr lang="de-DE" dirty="0" smtClean="0">
                <a:latin typeface="Arial" panose="020B0604020202020204" pitchFamily="34" charset="0"/>
                <a:cs typeface="Arial" panose="020B0604020202020204" pitchFamily="34" charset="0"/>
              </a:rPr>
              <a:t>werden flankierende </a:t>
            </a:r>
            <a:r>
              <a:rPr lang="de-DE" dirty="0">
                <a:latin typeface="Arial" panose="020B0604020202020204" pitchFamily="34" charset="0"/>
                <a:cs typeface="Arial" panose="020B0604020202020204" pitchFamily="34" charset="0"/>
              </a:rPr>
              <a:t>Maßnahmen Schulen und Lehrkräfte bei der Implementierung der neuen Bildungspläne unterstützen. </a:t>
            </a:r>
            <a:endParaRPr lang="de-DE" dirty="0" smtClean="0">
              <a:latin typeface="Arial" panose="020B0604020202020204" pitchFamily="34" charset="0"/>
              <a:cs typeface="Arial" panose="020B0604020202020204" pitchFamily="34" charset="0"/>
            </a:endParaRPr>
          </a:p>
          <a:p>
            <a:pPr>
              <a:spcBef>
                <a:spcPct val="0"/>
              </a:spcBef>
              <a:defRPr/>
            </a:pPr>
            <a:endParaRPr lang="de-DE" dirty="0">
              <a:latin typeface="Arial" panose="020B0604020202020204" pitchFamily="34" charset="0"/>
              <a:cs typeface="Arial" panose="020B0604020202020204" pitchFamily="34" charset="0"/>
            </a:endParaRPr>
          </a:p>
          <a:p>
            <a:pPr marL="172256" indent="-172256">
              <a:spcBef>
                <a:spcPct val="0"/>
              </a:spcBef>
              <a:buFont typeface="Arial" panose="020B0604020202020204" pitchFamily="34" charset="0"/>
              <a:buChar char="•"/>
            </a:pPr>
            <a:r>
              <a:rPr lang="de-DE" dirty="0">
                <a:latin typeface="Arial" panose="020B0604020202020204" pitchFamily="34" charset="0"/>
                <a:cs typeface="Arial" panose="020B0604020202020204" pitchFamily="34" charset="0"/>
              </a:rPr>
              <a:t>Hierzu zählen </a:t>
            </a:r>
            <a:r>
              <a:rPr lang="de-DE" dirty="0" smtClean="0">
                <a:latin typeface="Arial" panose="020B0604020202020204" pitchFamily="34" charset="0"/>
                <a:cs typeface="Arial" panose="020B0604020202020204" pitchFamily="34" charset="0"/>
              </a:rPr>
              <a:t>Unterstützungsmaßnahmen im Bereich der Schulentwicklung,  Fortbildungsmaßnahmen, </a:t>
            </a:r>
            <a:r>
              <a:rPr lang="de-DE" dirty="0">
                <a:latin typeface="Arial" panose="020B0604020202020204" pitchFamily="34" charset="0"/>
                <a:cs typeface="Arial" panose="020B0604020202020204" pitchFamily="34" charset="0"/>
              </a:rPr>
              <a:t>die Bereitstellung von </a:t>
            </a:r>
            <a:r>
              <a:rPr lang="de-DE" dirty="0" smtClean="0">
                <a:latin typeface="Arial" panose="020B0604020202020204" pitchFamily="34" charset="0"/>
                <a:cs typeface="Arial" panose="020B0604020202020204" pitchFamily="34" charset="0"/>
              </a:rPr>
              <a:t>Umsetzungshilfen wie Kompetenzraster </a:t>
            </a:r>
            <a:r>
              <a:rPr lang="de-DE" dirty="0">
                <a:latin typeface="Arial" panose="020B0604020202020204" pitchFamily="34" charset="0"/>
                <a:cs typeface="Arial" panose="020B0604020202020204" pitchFamily="34" charset="0"/>
              </a:rPr>
              <a:t>und </a:t>
            </a:r>
            <a:r>
              <a:rPr lang="de-DE" dirty="0" smtClean="0">
                <a:latin typeface="Arial" panose="020B0604020202020204" pitchFamily="34" charset="0"/>
                <a:cs typeface="Arial" panose="020B0604020202020204" pitchFamily="34" charset="0"/>
              </a:rPr>
              <a:t>Beispielcurricula </a:t>
            </a:r>
            <a:r>
              <a:rPr lang="de-DE" dirty="0">
                <a:latin typeface="Arial" panose="020B0604020202020204" pitchFamily="34" charset="0"/>
                <a:cs typeface="Arial" panose="020B0604020202020204" pitchFamily="34" charset="0"/>
              </a:rPr>
              <a:t>sowie die Entwicklung einer </a:t>
            </a:r>
            <a:r>
              <a:rPr lang="de-DE" dirty="0" smtClean="0">
                <a:latin typeface="Arial" panose="020B0604020202020204" pitchFamily="34" charset="0"/>
                <a:cs typeface="Arial" panose="020B0604020202020204" pitchFamily="34" charset="0"/>
              </a:rPr>
              <a:t>Online-Plattform. </a:t>
            </a:r>
            <a:r>
              <a:rPr lang="de-DE" altLang="de-DE" dirty="0" smtClean="0">
                <a:latin typeface="Arial" panose="020B0604020202020204" pitchFamily="34" charset="0"/>
                <a:cs typeface="Arial" panose="020B0604020202020204" pitchFamily="34" charset="0"/>
              </a:rPr>
              <a:t>Auf diese Aspekte soll im Folgenden eingegangen werden. </a:t>
            </a:r>
            <a:endParaRPr lang="de-DE" altLang="de-DE" dirty="0">
              <a:latin typeface="Arial" panose="020B0604020202020204" pitchFamily="34" charset="0"/>
              <a:cs typeface="Arial" panose="020B0604020202020204" pitchFamily="34" charset="0"/>
            </a:endParaRPr>
          </a:p>
          <a:p>
            <a:pPr marL="172256" indent="-172256">
              <a:spcBef>
                <a:spcPct val="0"/>
              </a:spcBef>
              <a:buFont typeface="Arial" panose="020B0604020202020204" pitchFamily="34" charset="0"/>
              <a:buChar char="•"/>
            </a:pPr>
            <a:endParaRPr lang="de-DE" altLang="de-DE" sz="1100" dirty="0"/>
          </a:p>
        </p:txBody>
      </p:sp>
      <p:sp>
        <p:nvSpPr>
          <p:cNvPr id="2" name="Foliennummernplatzhalter 1"/>
          <p:cNvSpPr>
            <a:spLocks noGrp="1"/>
          </p:cNvSpPr>
          <p:nvPr>
            <p:ph type="sldNum" sz="quarter" idx="10"/>
          </p:nvPr>
        </p:nvSpPr>
        <p:spPr>
          <a:xfrm>
            <a:off x="584150" y="283318"/>
            <a:ext cx="480144" cy="154183"/>
          </a:xfrm>
        </p:spPr>
        <p:txBody>
          <a:bodyPr/>
          <a:lstStyle/>
          <a:p>
            <a:r>
              <a:rPr lang="de-DE" smtClean="0"/>
              <a:t>Seite </a:t>
            </a:r>
            <a:fld id="{F8FF1768-1DF2-410F-ABF6-E09C1CB8A556}" type="slidenum">
              <a:rPr lang="de-DE" smtClean="0"/>
              <a:pPr/>
              <a:t>15</a:t>
            </a:fld>
            <a:endParaRPr lang="de-DE" dirty="0"/>
          </a:p>
        </p:txBody>
      </p:sp>
      <p:sp>
        <p:nvSpPr>
          <p:cNvPr id="3" name="Kopfzeilenplatzhalter 2"/>
          <p:cNvSpPr>
            <a:spLocks noGrp="1"/>
          </p:cNvSpPr>
          <p:nvPr>
            <p:ph type="hdr" sz="quarter" idx="11"/>
          </p:nvPr>
        </p:nvSpPr>
        <p:spPr/>
        <p:txBody>
          <a:bodyPr/>
          <a:lstStyle/>
          <a:p>
            <a:r>
              <a:rPr lang="de-DE" smtClean="0"/>
              <a:t>Informationen zur Bildungsplanreform 2016</a:t>
            </a:r>
            <a:endParaRPr lang="de-D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izenplatzhalter 2"/>
          <p:cNvSpPr>
            <a:spLocks noGrp="1"/>
          </p:cNvSpPr>
          <p:nvPr>
            <p:ph type="body" idx="1"/>
          </p:nvPr>
        </p:nvSpPr>
        <p:spPr>
          <a:xfrm>
            <a:off x="167795" y="4467820"/>
            <a:ext cx="6602968" cy="5266673"/>
          </a:xfrm>
          <a:noFill/>
        </p:spPr>
        <p:txBody>
          <a:bodyPr/>
          <a:lstStyle/>
          <a:p>
            <a:pPr lvl="0"/>
            <a:r>
              <a:rPr lang="de-DE" sz="1000" dirty="0">
                <a:latin typeface="Arial" panose="020B0604020202020204" pitchFamily="34" charset="0"/>
                <a:cs typeface="Arial" panose="020B0604020202020204" pitchFamily="34" charset="0"/>
              </a:rPr>
              <a:t>Die Fortbildungskonzeption zur Implementierung der Bildungspläne 2016 („Vier-Bausteine-Modell“) schließt Informationen für Schulleitungen, Angebote für alle Schulen und Fachfortbildungen für Lehrkräfte ein. </a:t>
            </a:r>
          </a:p>
          <a:p>
            <a:pPr lvl="0"/>
            <a:r>
              <a:rPr lang="de-DE" sz="1000" dirty="0">
                <a:latin typeface="Arial" panose="020B0604020202020204" pitchFamily="34" charset="0"/>
                <a:cs typeface="Arial" panose="020B0604020202020204" pitchFamily="34" charset="0"/>
              </a:rPr>
              <a:t>I) </a:t>
            </a:r>
            <a:r>
              <a:rPr lang="de-DE" sz="1000" u="sng" dirty="0">
                <a:latin typeface="Arial" panose="020B0604020202020204" pitchFamily="34" charset="0"/>
                <a:cs typeface="Arial" panose="020B0604020202020204" pitchFamily="34" charset="0"/>
              </a:rPr>
              <a:t>Information der Schulleitungen (1. Baustein)</a:t>
            </a:r>
            <a:r>
              <a:rPr lang="de-DE" sz="1000" dirty="0">
                <a:latin typeface="Arial" panose="020B0604020202020204" pitchFamily="34" charset="0"/>
                <a:cs typeface="Arial" panose="020B0604020202020204" pitchFamily="34" charset="0"/>
              </a:rPr>
              <a:t>:</a:t>
            </a:r>
          </a:p>
          <a:p>
            <a:pPr marL="172256" indent="-172256">
              <a:buFont typeface="Arial" panose="020B0604020202020204" pitchFamily="34" charset="0"/>
              <a:buChar char="•"/>
            </a:pPr>
            <a:r>
              <a:rPr lang="de-DE" sz="1000" dirty="0">
                <a:latin typeface="Arial" panose="020B0604020202020204" pitchFamily="34" charset="0"/>
                <a:cs typeface="Arial" panose="020B0604020202020204" pitchFamily="34" charset="0"/>
              </a:rPr>
              <a:t>Um die Information aller Schulleitungen sicherzustellen, werden in Dienstbesprechungen Aufbau und Intention der Bildungspläne dargestellt. Zudem wird die Fortbildungskonzeption (Vier-Bausteine-Modell) vorgestellt.</a:t>
            </a:r>
          </a:p>
          <a:p>
            <a:pPr lvl="0"/>
            <a:r>
              <a:rPr lang="de-DE" sz="1000" dirty="0">
                <a:latin typeface="Arial" panose="020B0604020202020204" pitchFamily="34" charset="0"/>
                <a:cs typeface="Arial" panose="020B0604020202020204" pitchFamily="34" charset="0"/>
              </a:rPr>
              <a:t>II) </a:t>
            </a:r>
            <a:r>
              <a:rPr lang="de-DE" sz="1000" u="sng" dirty="0">
                <a:latin typeface="Arial" panose="020B0604020202020204" pitchFamily="34" charset="0"/>
                <a:cs typeface="Arial" panose="020B0604020202020204" pitchFamily="34" charset="0"/>
              </a:rPr>
              <a:t>Schulinterne Fortbildungsveranstaltungen zu den Intentionen der Bildungspläne und den übergreifenden </a:t>
            </a:r>
          </a:p>
          <a:p>
            <a:pPr lvl="0"/>
            <a:r>
              <a:rPr lang="de-DE" sz="1000" dirty="0">
                <a:latin typeface="Arial" panose="020B0604020202020204" pitchFamily="34" charset="0"/>
                <a:cs typeface="Arial" panose="020B0604020202020204" pitchFamily="34" charset="0"/>
              </a:rPr>
              <a:t>    </a:t>
            </a:r>
            <a:r>
              <a:rPr lang="de-DE" sz="1000" u="sng" dirty="0" err="1">
                <a:latin typeface="Arial" panose="020B0604020202020204" pitchFamily="34" charset="0"/>
                <a:cs typeface="Arial" panose="020B0604020202020204" pitchFamily="34" charset="0"/>
              </a:rPr>
              <a:t>Gelingensbedingungen</a:t>
            </a:r>
            <a:r>
              <a:rPr lang="de-DE" sz="1000" u="sng" dirty="0">
                <a:latin typeface="Arial" panose="020B0604020202020204" pitchFamily="34" charset="0"/>
                <a:cs typeface="Arial" panose="020B0604020202020204" pitchFamily="34" charset="0"/>
              </a:rPr>
              <a:t> für eine erfolgreiche Umsetzung (2. Baustein)</a:t>
            </a:r>
            <a:r>
              <a:rPr lang="de-DE" sz="1000" dirty="0">
                <a:latin typeface="Arial" panose="020B0604020202020204" pitchFamily="34" charset="0"/>
                <a:cs typeface="Arial" panose="020B0604020202020204" pitchFamily="34" charset="0"/>
              </a:rPr>
              <a:t>:</a:t>
            </a:r>
          </a:p>
          <a:p>
            <a:pPr marL="172256" indent="-172256">
              <a:buFont typeface="Arial" panose="020B0604020202020204" pitchFamily="34" charset="0"/>
              <a:buChar char="•"/>
            </a:pPr>
            <a:r>
              <a:rPr lang="de-DE" sz="1000" dirty="0">
                <a:latin typeface="Arial" panose="020B0604020202020204" pitchFamily="34" charset="0"/>
                <a:cs typeface="Arial" panose="020B0604020202020204" pitchFamily="34" charset="0"/>
              </a:rPr>
              <a:t>Alle Kollegien erhalten die Möglichkeit, die übergreifenden Grundlagen der Bildungsplanreform im Rahmen einer schulinternen Fortbildungsveranstaltung kennenzulernen und sich damit auseinanderzusetzen. Zur Durchführung dieser Veranstaltungen werden Fachberater/innen, sogenannte Bildungsplanberater, speziell qualifiziert.</a:t>
            </a:r>
          </a:p>
          <a:p>
            <a:pPr lvl="0"/>
            <a:r>
              <a:rPr lang="de-DE" sz="1000" dirty="0">
                <a:latin typeface="Arial" panose="020B0604020202020204" pitchFamily="34" charset="0"/>
                <a:cs typeface="Arial" panose="020B0604020202020204" pitchFamily="34" charset="0"/>
              </a:rPr>
              <a:t>III) </a:t>
            </a:r>
            <a:r>
              <a:rPr lang="de-DE" sz="1000" u="sng" dirty="0">
                <a:latin typeface="Arial" panose="020B0604020202020204" pitchFamily="34" charset="0"/>
                <a:cs typeface="Arial" panose="020B0604020202020204" pitchFamily="34" charset="0"/>
              </a:rPr>
              <a:t>Fortbildungsangebote zu den Fächern, Fächerverbünden und Wahlpflichtfächern (3. Baustein)</a:t>
            </a:r>
            <a:r>
              <a:rPr lang="de-DE" sz="1000" dirty="0">
                <a:latin typeface="Arial" panose="020B0604020202020204" pitchFamily="34" charset="0"/>
                <a:cs typeface="Arial" panose="020B0604020202020204" pitchFamily="34" charset="0"/>
              </a:rPr>
              <a:t>:</a:t>
            </a:r>
          </a:p>
          <a:p>
            <a:pPr marL="172256" indent="-172256">
              <a:buFont typeface="Arial" panose="020B0604020202020204" pitchFamily="34" charset="0"/>
              <a:buChar char="•"/>
            </a:pPr>
            <a:r>
              <a:rPr lang="de-DE" sz="1000" dirty="0">
                <a:latin typeface="Arial" panose="020B0604020202020204" pitchFamily="34" charset="0"/>
                <a:cs typeface="Arial" panose="020B0604020202020204" pitchFamily="34" charset="0"/>
              </a:rPr>
              <a:t>Im Hinblick auf den Bildungsplan der Grundschule und den gemeinsamen Plan der Sekundarstufe I sind seit September 2013 Konzeptionsgruppen für alle Fächer eingerichtet, die ab dem Schuljahr 2016/17 in den Klassenstufen 1/2 sowie 5/6 unterrichtet werden. </a:t>
            </a:r>
          </a:p>
          <a:p>
            <a:pPr marL="172256" indent="-172256">
              <a:buFont typeface="Arial" panose="020B0604020202020204" pitchFamily="34" charset="0"/>
              <a:buChar char="•"/>
            </a:pPr>
            <a:r>
              <a:rPr lang="de-DE" sz="1000" dirty="0">
                <a:latin typeface="Arial" panose="020B0604020202020204" pitchFamily="34" charset="0"/>
                <a:cs typeface="Arial" panose="020B0604020202020204" pitchFamily="34" charset="0"/>
              </a:rPr>
              <a:t>Seit Juni/Juli 2014 werden in Erlasslehrgängen Fachberaterinnen und Fachberater Unterrichtsentwicklung qualifiziert. Diese bieten Fortbildungen auf der Ebene der Staatlichen Schulämter bzw. Regierungspräsidien an. Die Planung sieht vor, dass pro Schule und Fach / Fächerverbund / Wahlpflichtfach mindestens eine Lehrkraft an den Fortbildungen teilnehmen kann.</a:t>
            </a:r>
          </a:p>
          <a:p>
            <a:pPr marL="172256" indent="-172256">
              <a:buFont typeface="Arial" panose="020B0604020202020204" pitchFamily="34" charset="0"/>
              <a:buChar char="•"/>
            </a:pPr>
            <a:r>
              <a:rPr lang="de-DE" sz="1000" dirty="0">
                <a:latin typeface="Arial" panose="020B0604020202020204" pitchFamily="34" charset="0"/>
                <a:cs typeface="Arial" panose="020B0604020202020204" pitchFamily="34" charset="0"/>
              </a:rPr>
              <a:t>Im Schuljahr 2014/15 beginnen die Konzeptionsgruppen für die Fächer und Wahlpflichtfächer mit ihrer Arbeit, die ab dem Schuljahr 2017/18 in Klasse 7/8 starten. </a:t>
            </a:r>
          </a:p>
          <a:p>
            <a:pPr marL="172256" indent="-172256">
              <a:buFont typeface="Arial" panose="020B0604020202020204" pitchFamily="34" charset="0"/>
              <a:buChar char="•"/>
            </a:pPr>
            <a:r>
              <a:rPr lang="de-DE" sz="1000" dirty="0">
                <a:latin typeface="Arial" panose="020B0604020202020204" pitchFamily="34" charset="0"/>
                <a:cs typeface="Arial" panose="020B0604020202020204" pitchFamily="34" charset="0"/>
              </a:rPr>
              <a:t>Bildungsplan des Gymnasiums: Seit Januar 2014 werden in den Konzeptionsgruppen Gymnasium (</a:t>
            </a:r>
            <a:r>
              <a:rPr lang="de-DE" sz="1000" dirty="0" err="1">
                <a:latin typeface="Arial" panose="020B0604020202020204" pitchFamily="34" charset="0"/>
                <a:cs typeface="Arial" panose="020B0604020202020204" pitchFamily="34" charset="0"/>
              </a:rPr>
              <a:t>ZPGn</a:t>
            </a:r>
            <a:r>
              <a:rPr lang="de-DE" sz="1000" dirty="0">
                <a:latin typeface="Arial" panose="020B0604020202020204" pitchFamily="34" charset="0"/>
                <a:cs typeface="Arial" panose="020B0604020202020204" pitchFamily="34" charset="0"/>
              </a:rPr>
              <a:t>) die Fortbildungsveranstaltungen für den gymnasialen Bildungsplan vorbereitet. </a:t>
            </a:r>
          </a:p>
          <a:p>
            <a:pPr marL="172256" indent="-172256">
              <a:buFont typeface="Arial" panose="020B0604020202020204" pitchFamily="34" charset="0"/>
              <a:buChar char="•"/>
            </a:pPr>
            <a:r>
              <a:rPr lang="de-DE" sz="1000" dirty="0">
                <a:latin typeface="Arial" panose="020B0604020202020204" pitchFamily="34" charset="0"/>
                <a:cs typeface="Arial" panose="020B0604020202020204" pitchFamily="34" charset="0"/>
              </a:rPr>
              <a:t>Die </a:t>
            </a:r>
            <a:r>
              <a:rPr lang="de-DE" sz="1000" dirty="0" err="1">
                <a:latin typeface="Arial" panose="020B0604020202020204" pitchFamily="34" charset="0"/>
                <a:cs typeface="Arial" panose="020B0604020202020204" pitchFamily="34" charset="0"/>
              </a:rPr>
              <a:t>ZPGn</a:t>
            </a:r>
            <a:r>
              <a:rPr lang="de-DE" sz="1000" dirty="0">
                <a:latin typeface="Arial" panose="020B0604020202020204" pitchFamily="34" charset="0"/>
                <a:cs typeface="Arial" panose="020B0604020202020204" pitchFamily="34" charset="0"/>
              </a:rPr>
              <a:t> der Fächer für die Standardstufe 6 (bzw. 2. Fremdsprache Standardstufe 8) multiplizieren die Fortbildungskonzeptionen im Rahmen von Erlasslehrgängen an alle Fachberaterinnen und Fachberater der entsprechenden Fächer im Jahr 2015 (größtenteils in 15/1).</a:t>
            </a:r>
          </a:p>
          <a:p>
            <a:pPr marL="172256" indent="-172256">
              <a:buFont typeface="Arial" panose="020B0604020202020204" pitchFamily="34" charset="0"/>
              <a:buChar char="•"/>
            </a:pPr>
            <a:r>
              <a:rPr lang="de-DE" sz="1000" dirty="0">
                <a:latin typeface="Arial" panose="020B0604020202020204" pitchFamily="34" charset="0"/>
                <a:cs typeface="Arial" panose="020B0604020202020204" pitchFamily="34" charset="0"/>
              </a:rPr>
              <a:t>Ab Januar 2015 werden die </a:t>
            </a:r>
            <a:r>
              <a:rPr lang="de-DE" sz="1000" dirty="0" err="1">
                <a:latin typeface="Arial" panose="020B0604020202020204" pitchFamily="34" charset="0"/>
                <a:cs typeface="Arial" panose="020B0604020202020204" pitchFamily="34" charset="0"/>
              </a:rPr>
              <a:t>ZPGn</a:t>
            </a:r>
            <a:r>
              <a:rPr lang="de-DE" sz="1000" dirty="0">
                <a:latin typeface="Arial" panose="020B0604020202020204" pitchFamily="34" charset="0"/>
                <a:cs typeface="Arial" panose="020B0604020202020204" pitchFamily="34" charset="0"/>
              </a:rPr>
              <a:t> der Fächer für die Standardstufe 8 beauftragt, um mit mindestens einem Jahr Vorlauf regionale Fortbildungen anbieten zu können.</a:t>
            </a:r>
          </a:p>
          <a:p>
            <a:pPr lvl="0"/>
            <a:r>
              <a:rPr lang="de-DE" sz="1000" dirty="0">
                <a:latin typeface="Arial" panose="020B0604020202020204" pitchFamily="34" charset="0"/>
                <a:cs typeface="Arial" panose="020B0604020202020204" pitchFamily="34" charset="0"/>
              </a:rPr>
              <a:t>IV) </a:t>
            </a:r>
            <a:r>
              <a:rPr lang="de-DE" sz="1000" u="sng" dirty="0">
                <a:latin typeface="Arial" panose="020B0604020202020204" pitchFamily="34" charset="0"/>
                <a:cs typeface="Arial" panose="020B0604020202020204" pitchFamily="34" charset="0"/>
              </a:rPr>
              <a:t>Schulinterne Weitergabe der Erkenntnisse aus den Fortbildungsveranstaltungen (4. Baustein)</a:t>
            </a:r>
            <a:r>
              <a:rPr lang="de-DE" sz="1000" dirty="0">
                <a:latin typeface="Arial" panose="020B0604020202020204" pitchFamily="34" charset="0"/>
                <a:cs typeface="Arial" panose="020B0604020202020204" pitchFamily="34" charset="0"/>
              </a:rPr>
              <a:t>: </a:t>
            </a:r>
          </a:p>
          <a:p>
            <a:pPr marL="172256" indent="-172256">
              <a:buFont typeface="Arial" panose="020B0604020202020204" pitchFamily="34" charset="0"/>
              <a:buChar char="•"/>
            </a:pPr>
            <a:r>
              <a:rPr lang="de-DE" sz="1000" dirty="0">
                <a:latin typeface="Arial" panose="020B0604020202020204" pitchFamily="34" charset="0"/>
                <a:cs typeface="Arial" panose="020B0604020202020204" pitchFamily="34" charset="0"/>
              </a:rPr>
              <a:t>In jeder Schule wird die Weitergabe der Erkenntnisse aus den Fortbildungsveranstaltungen sichergestellt, um diese allen betroffenen Lehrkräften zugänglich zu machen, damit die fachliche Umsetzung erfolgen kann.</a:t>
            </a:r>
          </a:p>
        </p:txBody>
      </p:sp>
      <p:sp>
        <p:nvSpPr>
          <p:cNvPr id="2" name="Foliennummernplatzhalter 1"/>
          <p:cNvSpPr>
            <a:spLocks noGrp="1"/>
          </p:cNvSpPr>
          <p:nvPr>
            <p:ph type="sldNum" sz="quarter" idx="10"/>
          </p:nvPr>
        </p:nvSpPr>
        <p:spPr>
          <a:xfrm>
            <a:off x="584147" y="283318"/>
            <a:ext cx="480144" cy="154183"/>
          </a:xfrm>
        </p:spPr>
        <p:txBody>
          <a:bodyPr/>
          <a:lstStyle/>
          <a:p>
            <a:r>
              <a:rPr lang="de-DE" smtClean="0"/>
              <a:t>Seite </a:t>
            </a:r>
            <a:fld id="{F8FF1768-1DF2-410F-ABF6-E09C1CB8A556}" type="slidenum">
              <a:rPr lang="de-DE" smtClean="0"/>
              <a:pPr/>
              <a:t>16</a:t>
            </a:fld>
            <a:endParaRPr lang="de-DE" dirty="0"/>
          </a:p>
        </p:txBody>
      </p:sp>
      <p:sp>
        <p:nvSpPr>
          <p:cNvPr id="3" name="Kopfzeilenplatzhalter 2"/>
          <p:cNvSpPr>
            <a:spLocks noGrp="1"/>
          </p:cNvSpPr>
          <p:nvPr>
            <p:ph type="hdr" sz="quarter" idx="11"/>
          </p:nvPr>
        </p:nvSpPr>
        <p:spPr/>
        <p:txBody>
          <a:bodyPr/>
          <a:lstStyle/>
          <a:p>
            <a:r>
              <a:rPr lang="de-DE" smtClean="0"/>
              <a:t>Informationen zur Bildungsplanreform 2016</a:t>
            </a:r>
            <a:endParaRPr lang="de-DE" dirty="0"/>
          </a:p>
        </p:txBody>
      </p:sp>
    </p:spTree>
    <p:extLst>
      <p:ext uri="{BB962C8B-B14F-4D97-AF65-F5344CB8AC3E}">
        <p14:creationId xmlns:p14="http://schemas.microsoft.com/office/powerpoint/2010/main" val="4288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ChangeArrowheads="1" noTextEdit="1"/>
          </p:cNvSpPr>
          <p:nvPr>
            <p:ph type="sldImg"/>
          </p:nvPr>
        </p:nvSpPr>
        <p:spPr bwMode="auto">
          <a:xfrm>
            <a:off x="944563" y="746125"/>
            <a:ext cx="4973637" cy="3730625"/>
          </a:xfrm>
          <a:noFill/>
          <a:ln>
            <a:solidFill>
              <a:srgbClr val="000000"/>
            </a:solidFill>
            <a:miter lim="800000"/>
            <a:headEnd/>
            <a:tailEnd/>
          </a:ln>
        </p:spPr>
      </p:sp>
      <p:sp>
        <p:nvSpPr>
          <p:cNvPr id="2" name="Foliennummernplatzhalter 1"/>
          <p:cNvSpPr>
            <a:spLocks noGrp="1"/>
          </p:cNvSpPr>
          <p:nvPr>
            <p:ph type="sldNum" sz="quarter" idx="10"/>
          </p:nvPr>
        </p:nvSpPr>
        <p:spPr>
          <a:xfrm>
            <a:off x="584150" y="283318"/>
            <a:ext cx="480144" cy="154183"/>
          </a:xfrm>
        </p:spPr>
        <p:txBody>
          <a:bodyPr/>
          <a:lstStyle/>
          <a:p>
            <a:r>
              <a:rPr lang="de-DE" smtClean="0"/>
              <a:t>Seite </a:t>
            </a:r>
            <a:fld id="{F8FF1768-1DF2-410F-ABF6-E09C1CB8A556}" type="slidenum">
              <a:rPr lang="de-DE" smtClean="0"/>
              <a:pPr/>
              <a:t>17</a:t>
            </a:fld>
            <a:endParaRPr lang="de-DE" dirty="0"/>
          </a:p>
        </p:txBody>
      </p:sp>
      <p:sp>
        <p:nvSpPr>
          <p:cNvPr id="3" name="Kopfzeilenplatzhalter 2"/>
          <p:cNvSpPr>
            <a:spLocks noGrp="1"/>
          </p:cNvSpPr>
          <p:nvPr>
            <p:ph type="hdr" sz="quarter" idx="11"/>
          </p:nvPr>
        </p:nvSpPr>
        <p:spPr/>
        <p:txBody>
          <a:bodyPr/>
          <a:lstStyle/>
          <a:p>
            <a:r>
              <a:rPr lang="de-DE" smtClean="0"/>
              <a:t>Informationen zur Bildungsplanreform 2016</a:t>
            </a:r>
            <a:endParaRPr lang="de-DE" dirty="0"/>
          </a:p>
        </p:txBody>
      </p:sp>
      <p:sp>
        <p:nvSpPr>
          <p:cNvPr id="5" name="Rectangle 1"/>
          <p:cNvSpPr>
            <a:spLocks noGrp="1" noChangeArrowheads="1"/>
          </p:cNvSpPr>
          <p:nvPr>
            <p:ph type="body" idx="1"/>
          </p:nvPr>
        </p:nvSpPr>
        <p:spPr bwMode="auto">
          <a:xfrm>
            <a:off x="687084" y="6823061"/>
            <a:ext cx="234629" cy="277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870" tIns="45935" rIns="91870" bIns="45935" numCol="1" anchor="ctr" anchorCtr="0" compatLnSpc="1">
            <a:prstTxWarp prst="textNoShape">
              <a:avLst/>
            </a:prstTxWarp>
            <a:spAutoFit/>
          </a:bodyPr>
          <a:lstStyle>
            <a:lvl1pPr>
              <a:tabLst>
                <a:tab pos="950913" algn="l"/>
                <a:tab pos="1760538" algn="l"/>
                <a:tab pos="2030413" algn="l"/>
              </a:tabLst>
              <a:defRPr>
                <a:solidFill>
                  <a:schemeClr val="tx1"/>
                </a:solidFill>
                <a:latin typeface="Arial" pitchFamily="34" charset="0"/>
                <a:cs typeface="Arial" pitchFamily="34" charset="0"/>
              </a:defRPr>
            </a:lvl1pPr>
            <a:lvl2pPr>
              <a:tabLst>
                <a:tab pos="950913" algn="l"/>
                <a:tab pos="1760538" algn="l"/>
                <a:tab pos="2030413" algn="l"/>
              </a:tabLst>
              <a:defRPr>
                <a:solidFill>
                  <a:schemeClr val="tx1"/>
                </a:solidFill>
                <a:latin typeface="Arial" pitchFamily="34" charset="0"/>
                <a:cs typeface="Arial" pitchFamily="34" charset="0"/>
              </a:defRPr>
            </a:lvl2pPr>
            <a:lvl3pPr>
              <a:tabLst>
                <a:tab pos="950913" algn="l"/>
                <a:tab pos="1760538" algn="l"/>
                <a:tab pos="2030413" algn="l"/>
              </a:tabLst>
              <a:defRPr>
                <a:solidFill>
                  <a:schemeClr val="tx1"/>
                </a:solidFill>
                <a:latin typeface="Arial" pitchFamily="34" charset="0"/>
                <a:cs typeface="Arial" pitchFamily="34" charset="0"/>
              </a:defRPr>
            </a:lvl3pPr>
            <a:lvl4pPr>
              <a:tabLst>
                <a:tab pos="950913" algn="l"/>
                <a:tab pos="1760538" algn="l"/>
                <a:tab pos="2030413" algn="l"/>
              </a:tabLst>
              <a:defRPr>
                <a:solidFill>
                  <a:schemeClr val="tx1"/>
                </a:solidFill>
                <a:latin typeface="Arial" pitchFamily="34" charset="0"/>
                <a:cs typeface="Arial" pitchFamily="34" charset="0"/>
              </a:defRPr>
            </a:lvl4pPr>
            <a:lvl5pPr>
              <a:tabLst>
                <a:tab pos="950913" algn="l"/>
                <a:tab pos="1760538" algn="l"/>
                <a:tab pos="2030413" algn="l"/>
              </a:tabLst>
              <a:defRPr>
                <a:solidFill>
                  <a:schemeClr val="tx1"/>
                </a:solidFill>
                <a:latin typeface="Arial" pitchFamily="34" charset="0"/>
                <a:cs typeface="Arial" pitchFamily="34" charset="0"/>
              </a:defRPr>
            </a:lvl5pPr>
            <a:lvl6pPr fontAlgn="base">
              <a:spcBef>
                <a:spcPct val="0"/>
              </a:spcBef>
              <a:spcAft>
                <a:spcPct val="0"/>
              </a:spcAft>
              <a:tabLst>
                <a:tab pos="950913" algn="l"/>
                <a:tab pos="1760538" algn="l"/>
                <a:tab pos="2030413" algn="l"/>
              </a:tabLst>
              <a:defRPr>
                <a:solidFill>
                  <a:schemeClr val="tx1"/>
                </a:solidFill>
                <a:latin typeface="Arial" pitchFamily="34" charset="0"/>
                <a:cs typeface="Arial" pitchFamily="34" charset="0"/>
              </a:defRPr>
            </a:lvl6pPr>
            <a:lvl7pPr fontAlgn="base">
              <a:spcBef>
                <a:spcPct val="0"/>
              </a:spcBef>
              <a:spcAft>
                <a:spcPct val="0"/>
              </a:spcAft>
              <a:tabLst>
                <a:tab pos="950913" algn="l"/>
                <a:tab pos="1760538" algn="l"/>
                <a:tab pos="2030413" algn="l"/>
              </a:tabLst>
              <a:defRPr>
                <a:solidFill>
                  <a:schemeClr val="tx1"/>
                </a:solidFill>
                <a:latin typeface="Arial" pitchFamily="34" charset="0"/>
                <a:cs typeface="Arial" pitchFamily="34" charset="0"/>
              </a:defRPr>
            </a:lvl7pPr>
            <a:lvl8pPr fontAlgn="base">
              <a:spcBef>
                <a:spcPct val="0"/>
              </a:spcBef>
              <a:spcAft>
                <a:spcPct val="0"/>
              </a:spcAft>
              <a:tabLst>
                <a:tab pos="950913" algn="l"/>
                <a:tab pos="1760538" algn="l"/>
                <a:tab pos="2030413" algn="l"/>
              </a:tabLst>
              <a:defRPr>
                <a:solidFill>
                  <a:schemeClr val="tx1"/>
                </a:solidFill>
                <a:latin typeface="Arial" pitchFamily="34" charset="0"/>
                <a:cs typeface="Arial" pitchFamily="34" charset="0"/>
              </a:defRPr>
            </a:lvl8pPr>
            <a:lvl9pPr fontAlgn="base">
              <a:spcBef>
                <a:spcPct val="0"/>
              </a:spcBef>
              <a:spcAft>
                <a:spcPct val="0"/>
              </a:spcAft>
              <a:tabLst>
                <a:tab pos="950913" algn="l"/>
                <a:tab pos="1760538" algn="l"/>
                <a:tab pos="2030413" algn="l"/>
              </a:tabLst>
              <a:defRPr>
                <a:solidFill>
                  <a:schemeClr val="tx1"/>
                </a:solidFill>
                <a:latin typeface="Arial" pitchFamily="34" charset="0"/>
                <a:cs typeface="Arial" pitchFamily="34" charset="0"/>
              </a:defRPr>
            </a:lvl9pPr>
          </a:lstStyle>
          <a:p>
            <a:pPr defTabSz="918698">
              <a:spcBef>
                <a:spcPct val="0"/>
              </a:spcBef>
              <a:tabLst>
                <a:tab pos="955382" algn="l"/>
                <a:tab pos="1768813" algn="l"/>
                <a:tab pos="2039956" algn="l"/>
              </a:tabLst>
            </a:pPr>
            <a:r>
              <a:rPr lang="de-DE" altLang="de-DE" dirty="0">
                <a:ea typeface="Calibri" pitchFamily="34" charset="0"/>
              </a:rPr>
              <a:t> </a:t>
            </a:r>
            <a:endParaRPr lang="de-DE" altLang="de-DE" sz="18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a:xfrm>
            <a:off x="656748" y="283318"/>
            <a:ext cx="407546" cy="154183"/>
          </a:xfrm>
        </p:spPr>
        <p:txBody>
          <a:bodyPr/>
          <a:lstStyle/>
          <a:p>
            <a:r>
              <a:rPr lang="de-DE" smtClean="0"/>
              <a:t>Seite </a:t>
            </a:r>
            <a:fld id="{F8FF1768-1DF2-410F-ABF6-E09C1CB8A556}" type="slidenum">
              <a:rPr lang="de-DE" smtClean="0"/>
              <a:pPr/>
              <a:t>2</a:t>
            </a:fld>
            <a:endParaRPr lang="de-DE" dirty="0"/>
          </a:p>
        </p:txBody>
      </p:sp>
      <p:sp>
        <p:nvSpPr>
          <p:cNvPr id="5" name="Kopfzeilenplatzhalter 4"/>
          <p:cNvSpPr>
            <a:spLocks noGrp="1"/>
          </p:cNvSpPr>
          <p:nvPr>
            <p:ph type="hdr" sz="quarter" idx="11"/>
          </p:nvPr>
        </p:nvSpPr>
        <p:spPr/>
        <p:txBody>
          <a:bodyPr/>
          <a:lstStyle/>
          <a:p>
            <a:r>
              <a:rPr lang="de-DE" smtClean="0"/>
              <a:t>Informationen zur Bildungsplanreform 2016</a:t>
            </a:r>
            <a:endParaRPr lang="de-DE" dirty="0"/>
          </a:p>
        </p:txBody>
      </p:sp>
    </p:spTree>
    <p:extLst>
      <p:ext uri="{BB962C8B-B14F-4D97-AF65-F5344CB8AC3E}">
        <p14:creationId xmlns:p14="http://schemas.microsoft.com/office/powerpoint/2010/main" val="3090191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64269" y="4539968"/>
            <a:ext cx="5929464" cy="5405720"/>
          </a:xfrm>
        </p:spPr>
        <p:txBody>
          <a:bodyPr/>
          <a:lstStyle/>
          <a:p>
            <a:pPr lvl="0"/>
            <a:r>
              <a:rPr lang="de-DE" sz="1100" u="sng" dirty="0">
                <a:latin typeface="Arial" panose="020B0604020202020204" pitchFamily="34" charset="0"/>
                <a:cs typeface="Arial" panose="020B0604020202020204" pitchFamily="34" charset="0"/>
              </a:rPr>
              <a:t>Anlass und Herausforderungen der Bildungsplanreform: </a:t>
            </a:r>
          </a:p>
          <a:p>
            <a:pPr defTabSz="918698">
              <a:defRPr/>
            </a:pPr>
            <a:r>
              <a:rPr lang="de-DE" sz="1100" dirty="0">
                <a:latin typeface="Arial" panose="020B0604020202020204" pitchFamily="34" charset="0"/>
                <a:cs typeface="Arial" panose="020B0604020202020204" pitchFamily="34" charset="0"/>
              </a:rPr>
              <a:t>Sicherung eines zukunftsfähigen Bildungswesens in Baden-Württemberg</a:t>
            </a:r>
          </a:p>
          <a:p>
            <a:pPr defTabSz="918698">
              <a:defRPr/>
            </a:pPr>
            <a:r>
              <a:rPr lang="de-DE" sz="1100" dirty="0">
                <a:latin typeface="Arial" panose="020B0604020202020204" pitchFamily="34" charset="0"/>
                <a:cs typeface="Arial" panose="020B0604020202020204" pitchFamily="34" charset="0"/>
                <a:sym typeface="Wingdings" panose="05000000000000000000" pitchFamily="2" charset="2"/>
              </a:rPr>
              <a:t>  Beitrag zur Qualitätsentwicklung zur Erhöhung der Bildungs- und Chancengerechtigkeit </a:t>
            </a:r>
            <a:endParaRPr lang="de-DE" sz="1100" dirty="0">
              <a:latin typeface="Arial" panose="020B0604020202020204" pitchFamily="34" charset="0"/>
              <a:cs typeface="Arial" panose="020B0604020202020204" pitchFamily="34" charset="0"/>
            </a:endParaRPr>
          </a:p>
          <a:p>
            <a:pPr lvl="0"/>
            <a:r>
              <a:rPr lang="de-DE" sz="1100" b="1" u="sng" dirty="0">
                <a:latin typeface="Arial" panose="020B0604020202020204" pitchFamily="34" charset="0"/>
                <a:cs typeface="Arial" panose="020B0604020202020204" pitchFamily="34" charset="0"/>
              </a:rPr>
              <a:t>Ziele</a:t>
            </a:r>
            <a:r>
              <a:rPr lang="de-DE" sz="1100" b="1" dirty="0">
                <a:latin typeface="Arial" panose="020B0604020202020204" pitchFamily="34" charset="0"/>
                <a:cs typeface="Arial" panose="020B0604020202020204" pitchFamily="34" charset="0"/>
              </a:rPr>
              <a:t>: </a:t>
            </a:r>
          </a:p>
          <a:p>
            <a:r>
              <a:rPr lang="de-DE" sz="1100" u="sng" dirty="0">
                <a:latin typeface="Arial" panose="020B0604020202020204" pitchFamily="34" charset="0"/>
                <a:cs typeface="Arial" panose="020B0604020202020204" pitchFamily="34" charset="0"/>
                <a:sym typeface="Wingdings" panose="05000000000000000000" pitchFamily="2" charset="2"/>
              </a:rPr>
              <a:t>Präzisierung der Anforderungen</a:t>
            </a:r>
            <a:r>
              <a:rPr lang="de-DE" sz="1100" dirty="0">
                <a:latin typeface="Arial" panose="020B0604020202020204" pitchFamily="34" charset="0"/>
                <a:cs typeface="Arial" panose="020B0604020202020204" pitchFamily="34" charset="0"/>
                <a:sym typeface="Wingdings" panose="05000000000000000000" pitchFamily="2" charset="2"/>
              </a:rPr>
              <a:t>:</a:t>
            </a:r>
          </a:p>
          <a:p>
            <a:pPr marL="264764" indent="-264764">
              <a:buFont typeface="Arial" panose="020B0604020202020204" pitchFamily="34" charset="0"/>
              <a:buChar char="•"/>
            </a:pPr>
            <a:r>
              <a:rPr lang="de-DE" sz="1100" dirty="0">
                <a:latin typeface="Arial" panose="020B0604020202020204" pitchFamily="34" charset="0"/>
                <a:cs typeface="Arial" panose="020B0604020202020204" pitchFamily="34" charset="0"/>
                <a:sym typeface="Wingdings" panose="05000000000000000000" pitchFamily="2" charset="2"/>
              </a:rPr>
              <a:t>Die Präzisierung der Inhalte und des zu erreichenden Niveaus führt</a:t>
            </a:r>
            <a:r>
              <a:rPr lang="de-DE" sz="1100" dirty="0">
                <a:solidFill>
                  <a:srgbClr val="FF0000"/>
                </a:solidFill>
                <a:latin typeface="Arial" panose="020B0604020202020204" pitchFamily="34" charset="0"/>
                <a:cs typeface="Arial" panose="020B0604020202020204" pitchFamily="34" charset="0"/>
                <a:sym typeface="Wingdings" panose="05000000000000000000" pitchFamily="2" charset="2"/>
              </a:rPr>
              <a:t> </a:t>
            </a:r>
            <a:r>
              <a:rPr lang="de-DE" sz="1100" dirty="0">
                <a:latin typeface="Arial" panose="020B0604020202020204" pitchFamily="34" charset="0"/>
                <a:cs typeface="Arial" panose="020B0604020202020204" pitchFamily="34" charset="0"/>
                <a:sym typeface="Wingdings" panose="05000000000000000000" pitchFamily="2" charset="2"/>
              </a:rPr>
              <a:t>zu einer Stärkung der Fachlichkeit, zu Sicherheit bei der unterrichtlichen Umsetzung und der Festlegung von Prüfungsanforderungen.</a:t>
            </a:r>
          </a:p>
          <a:p>
            <a:r>
              <a:rPr lang="de-DE" sz="1100" u="sng" dirty="0">
                <a:latin typeface="Arial" panose="020B0604020202020204" pitchFamily="34" charset="0"/>
                <a:cs typeface="Arial" panose="020B0604020202020204" pitchFamily="34" charset="0"/>
                <a:sym typeface="Wingdings" panose="05000000000000000000" pitchFamily="2" charset="2"/>
              </a:rPr>
              <a:t>Abbau von Bildungshürden</a:t>
            </a:r>
            <a:r>
              <a:rPr lang="de-DE" sz="1100" dirty="0">
                <a:latin typeface="Arial" panose="020B0604020202020204" pitchFamily="34" charset="0"/>
                <a:cs typeface="Arial" panose="020B0604020202020204" pitchFamily="34" charset="0"/>
                <a:sym typeface="Wingdings" panose="05000000000000000000" pitchFamily="2" charset="2"/>
              </a:rPr>
              <a:t>:</a:t>
            </a:r>
          </a:p>
          <a:p>
            <a:pPr marL="267953" indent="-267953">
              <a:spcAft>
                <a:spcPts val="0"/>
              </a:spcAft>
              <a:buFont typeface="Arial" panose="020B0604020202020204" pitchFamily="34" charset="0"/>
              <a:buChar char="•"/>
              <a:tabLst>
                <a:tab pos="267953" algn="l"/>
              </a:tabLst>
            </a:pPr>
            <a:r>
              <a:rPr lang="de-DE" sz="1100" dirty="0">
                <a:latin typeface="Arial" panose="020B0604020202020204" pitchFamily="34" charset="0"/>
                <a:cs typeface="Arial" panose="020B0604020202020204" pitchFamily="34" charset="0"/>
                <a:sym typeface="Wingdings" panose="05000000000000000000" pitchFamily="2" charset="2"/>
              </a:rPr>
              <a:t>Eine verbesserte vertikale und horizontale Durchlässigkeit zwischen den Schularten d</a:t>
            </a:r>
            <a:r>
              <a:rPr lang="de-DE" sz="1100" dirty="0">
                <a:latin typeface="Arial"/>
                <a:ea typeface="Calibri"/>
                <a:cs typeface="Arial"/>
              </a:rPr>
              <a:t>urch abgestimmte Rahmenbedingungen, Fächer und Inhalte ist </a:t>
            </a:r>
            <a:r>
              <a:rPr lang="de-DE" sz="1100" dirty="0">
                <a:latin typeface="Arial" panose="020B0604020202020204" pitchFamily="34" charset="0"/>
                <a:cs typeface="Arial" panose="020B0604020202020204" pitchFamily="34" charset="0"/>
                <a:sym typeface="Wingdings" panose="05000000000000000000" pitchFamily="2" charset="2"/>
              </a:rPr>
              <a:t>Voraussetzung für erfolgreiche Bildungsbiografien und ein Beitrag zur Entkopplung von sozialer Herkunft und Bildungserfolg.</a:t>
            </a:r>
          </a:p>
          <a:p>
            <a:r>
              <a:rPr lang="de-DE" sz="1100" u="sng" dirty="0">
                <a:latin typeface="Arial" panose="020B0604020202020204" pitchFamily="34" charset="0"/>
                <a:cs typeface="Arial" panose="020B0604020202020204" pitchFamily="34" charset="0"/>
                <a:sym typeface="Wingdings" panose="05000000000000000000" pitchFamily="2" charset="2"/>
              </a:rPr>
              <a:t>Heterogenität als Chance und Herausforderung, alle Schülerinnen und Schüler begabungsbezogen zu fördern</a:t>
            </a:r>
            <a:r>
              <a:rPr lang="de-DE" sz="1100" dirty="0">
                <a:latin typeface="Arial" panose="020B0604020202020204" pitchFamily="34" charset="0"/>
                <a:cs typeface="Arial" panose="020B0604020202020204" pitchFamily="34" charset="0"/>
                <a:sym typeface="Wingdings" panose="05000000000000000000" pitchFamily="2" charset="2"/>
              </a:rPr>
              <a:t>:</a:t>
            </a:r>
          </a:p>
          <a:p>
            <a:pPr marL="267953" indent="-267953">
              <a:buFont typeface="Arial" panose="020B0604020202020204" pitchFamily="34" charset="0"/>
              <a:buChar char="•"/>
            </a:pPr>
            <a:r>
              <a:rPr lang="de-DE" sz="1100" dirty="0">
                <a:latin typeface="Arial" panose="020B0604020202020204" pitchFamily="34" charset="0"/>
                <a:cs typeface="Arial" panose="020B0604020202020204" pitchFamily="34" charset="0"/>
                <a:sym typeface="Wingdings" panose="05000000000000000000" pitchFamily="2" charset="2"/>
              </a:rPr>
              <a:t>Durchgängig präzisere Kompetenzformulierungen bilden die Grundlage für Maßnahmen der individuellen Förderung und für das Lernen in heterogenen Gruppen. </a:t>
            </a:r>
          </a:p>
          <a:p>
            <a:pPr marL="267953" indent="-267953">
              <a:buFont typeface="Arial" panose="020B0604020202020204" pitchFamily="34" charset="0"/>
              <a:buChar char="•"/>
            </a:pPr>
            <a:r>
              <a:rPr lang="de-DE" sz="1100" dirty="0">
                <a:latin typeface="Arial" panose="020B0604020202020204" pitchFamily="34" charset="0"/>
                <a:cs typeface="Arial" panose="020B0604020202020204" pitchFamily="34" charset="0"/>
                <a:sym typeface="Wingdings" panose="05000000000000000000" pitchFamily="2" charset="2"/>
              </a:rPr>
              <a:t>D</a:t>
            </a:r>
            <a:r>
              <a:rPr lang="de-DE" sz="1100" dirty="0">
                <a:latin typeface="Arial" panose="020B0604020202020204" pitchFamily="34" charset="0"/>
                <a:cs typeface="Arial" panose="020B0604020202020204" pitchFamily="34" charset="0"/>
              </a:rPr>
              <a:t>ie dazugehörigen pädagogischen Unterstützungsangebote (z. B. Kompetenzraster) ermöglichen einen differenzierten Unterricht. </a:t>
            </a:r>
          </a:p>
          <a:p>
            <a:r>
              <a:rPr lang="de-DE" sz="1100" u="sng" dirty="0">
                <a:latin typeface="Arial" panose="020B0604020202020204" pitchFamily="34" charset="0"/>
                <a:cs typeface="Arial" panose="020B0604020202020204" pitchFamily="34" charset="0"/>
              </a:rPr>
              <a:t>3 Bildungspläne: </a:t>
            </a:r>
          </a:p>
          <a:p>
            <a:pPr marL="267953" indent="-267953" defTabSz="918698">
              <a:buFont typeface="Arial" panose="020B0604020202020204" pitchFamily="34" charset="0"/>
              <a:buChar char="•"/>
              <a:defRPr/>
            </a:pPr>
            <a:r>
              <a:rPr lang="de-DE" sz="1100" dirty="0">
                <a:latin typeface="Arial" panose="020B0604020202020204" pitchFamily="34" charset="0"/>
                <a:cs typeface="Arial" panose="020B0604020202020204" pitchFamily="34" charset="0"/>
              </a:rPr>
              <a:t>Es werden drei neue Bildungspläne entstehen: der Bildungsplan der Grundschule, der gemeinsame Bildungsplan für die Sekundarstufe I (für Hauptschulen, Werkrealschulen, Realschulen und Gemeinschaftsschulen) sowie der Bildungsplan für das Gymnasium, der eng mit dem gemeinsamen Plan abgestimmt ist. </a:t>
            </a:r>
          </a:p>
          <a:p>
            <a:pPr marL="267953" indent="-267953" defTabSz="918698">
              <a:buFont typeface="Arial" panose="020B0604020202020204" pitchFamily="34" charset="0"/>
              <a:buChar char="•"/>
              <a:defRPr/>
            </a:pPr>
            <a:r>
              <a:rPr lang="de-DE" sz="1100" dirty="0">
                <a:latin typeface="Arial" panose="020B0604020202020204" pitchFamily="34" charset="0"/>
                <a:cs typeface="Arial" panose="020B0604020202020204" pitchFamily="34" charset="0"/>
              </a:rPr>
              <a:t>Die Sekundarstufe II des G8 (10.-12. Schuljahr) entspricht der Sekundarstufe II der Gemeinschaftsschule (11.-13. Schuljahr). </a:t>
            </a:r>
          </a:p>
          <a:p>
            <a:pPr marL="267953" indent="-267953">
              <a:buFont typeface="Arial" panose="020B0604020202020204" pitchFamily="34" charset="0"/>
              <a:buChar char="•"/>
            </a:pPr>
            <a:endParaRPr lang="de-DE" sz="1100" dirty="0">
              <a:latin typeface="Arial" panose="020B0604020202020204" pitchFamily="34" charset="0"/>
              <a:cs typeface="Arial" panose="020B0604020202020204" pitchFamily="34" charset="0"/>
            </a:endParaRPr>
          </a:p>
          <a:p>
            <a:endParaRPr lang="de-DE" sz="1100" dirty="0"/>
          </a:p>
        </p:txBody>
      </p:sp>
      <p:sp>
        <p:nvSpPr>
          <p:cNvPr id="4" name="Foliennummernplatzhalter 3"/>
          <p:cNvSpPr>
            <a:spLocks noGrp="1"/>
          </p:cNvSpPr>
          <p:nvPr>
            <p:ph type="sldNum" sz="quarter" idx="10"/>
          </p:nvPr>
        </p:nvSpPr>
        <p:spPr>
          <a:xfrm>
            <a:off x="656748" y="283318"/>
            <a:ext cx="407546" cy="154183"/>
          </a:xfrm>
        </p:spPr>
        <p:txBody>
          <a:bodyPr/>
          <a:lstStyle/>
          <a:p>
            <a:r>
              <a:rPr lang="de-DE" smtClean="0"/>
              <a:t>Seite </a:t>
            </a:r>
            <a:fld id="{F8FF1768-1DF2-410F-ABF6-E09C1CB8A556}" type="slidenum">
              <a:rPr lang="de-DE" smtClean="0"/>
              <a:pPr/>
              <a:t>3</a:t>
            </a:fld>
            <a:endParaRPr lang="de-DE" dirty="0"/>
          </a:p>
        </p:txBody>
      </p:sp>
      <p:sp>
        <p:nvSpPr>
          <p:cNvPr id="5" name="Kopfzeilenplatzhalter 4"/>
          <p:cNvSpPr>
            <a:spLocks noGrp="1"/>
          </p:cNvSpPr>
          <p:nvPr>
            <p:ph type="hdr" sz="quarter" idx="11"/>
          </p:nvPr>
        </p:nvSpPr>
        <p:spPr/>
        <p:txBody>
          <a:bodyPr/>
          <a:lstStyle/>
          <a:p>
            <a:r>
              <a:rPr lang="de-DE" smtClean="0"/>
              <a:t>Informationen zur Bildungsplanreform 2016</a:t>
            </a:r>
            <a:endParaRPr lang="de-DE" dirty="0"/>
          </a:p>
        </p:txBody>
      </p:sp>
    </p:spTree>
    <p:extLst>
      <p:ext uri="{BB962C8B-B14F-4D97-AF65-F5344CB8AC3E}">
        <p14:creationId xmlns:p14="http://schemas.microsoft.com/office/powerpoint/2010/main" val="185132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a:xfrm>
            <a:off x="656748" y="283318"/>
            <a:ext cx="407546" cy="154183"/>
          </a:xfrm>
        </p:spPr>
        <p:txBody>
          <a:bodyPr/>
          <a:lstStyle/>
          <a:p>
            <a:r>
              <a:rPr lang="de-DE" smtClean="0"/>
              <a:t>Seite </a:t>
            </a:r>
            <a:fld id="{F8FF1768-1DF2-410F-ABF6-E09C1CB8A556}" type="slidenum">
              <a:rPr lang="de-DE" smtClean="0"/>
              <a:pPr/>
              <a:t>4</a:t>
            </a:fld>
            <a:endParaRPr lang="de-DE" dirty="0"/>
          </a:p>
        </p:txBody>
      </p:sp>
      <p:sp>
        <p:nvSpPr>
          <p:cNvPr id="5" name="Kopfzeilenplatzhalter 4"/>
          <p:cNvSpPr>
            <a:spLocks noGrp="1"/>
          </p:cNvSpPr>
          <p:nvPr>
            <p:ph type="hdr" sz="quarter" idx="11"/>
          </p:nvPr>
        </p:nvSpPr>
        <p:spPr/>
        <p:txBody>
          <a:bodyPr/>
          <a:lstStyle/>
          <a:p>
            <a:r>
              <a:rPr lang="de-DE" smtClean="0"/>
              <a:t>Informationen zur Bildungsplanreform 2016</a:t>
            </a:r>
            <a:endParaRPr lang="de-DE" dirty="0"/>
          </a:p>
        </p:txBody>
      </p:sp>
      <p:sp>
        <p:nvSpPr>
          <p:cNvPr id="8" name="Rectangle 3"/>
          <p:cNvSpPr txBox="1">
            <a:spLocks noChangeArrowheads="1"/>
          </p:cNvSpPr>
          <p:nvPr/>
        </p:nvSpPr>
        <p:spPr bwMode="auto">
          <a:xfrm>
            <a:off x="74119" y="4467823"/>
            <a:ext cx="6783881" cy="541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30000"/>
              </a:spcBef>
              <a:spcAft>
                <a:spcPct val="0"/>
              </a:spcAft>
              <a:defRPr sz="1200" kern="1200">
                <a:solidFill>
                  <a:schemeClr val="tx1"/>
                </a:solidFill>
                <a:latin typeface="Times"/>
                <a:ea typeface="+mn-ea"/>
                <a:cs typeface="+mn-cs"/>
              </a:defRPr>
            </a:lvl1pPr>
            <a:lvl2pPr marL="190500" algn="l" rtl="0" eaLnBrk="0" fontAlgn="base" hangingPunct="0">
              <a:spcBef>
                <a:spcPct val="30000"/>
              </a:spcBef>
              <a:spcAft>
                <a:spcPct val="0"/>
              </a:spcAft>
              <a:defRPr sz="1200" kern="1200">
                <a:solidFill>
                  <a:schemeClr val="tx1"/>
                </a:solidFill>
                <a:latin typeface="Times"/>
                <a:ea typeface="+mn-ea"/>
                <a:cs typeface="+mn-cs"/>
              </a:defRPr>
            </a:lvl2pPr>
            <a:lvl3pPr marL="381000" algn="l" rtl="0" eaLnBrk="0" fontAlgn="base" hangingPunct="0">
              <a:spcBef>
                <a:spcPct val="30000"/>
              </a:spcBef>
              <a:spcAft>
                <a:spcPct val="0"/>
              </a:spcAft>
              <a:defRPr sz="1200" kern="1200">
                <a:solidFill>
                  <a:schemeClr val="tx1"/>
                </a:solidFill>
                <a:latin typeface="Times"/>
                <a:ea typeface="+mn-ea"/>
                <a:cs typeface="+mn-cs"/>
              </a:defRPr>
            </a:lvl3pPr>
            <a:lvl4pPr marL="571500" algn="l" rtl="0" eaLnBrk="0" fontAlgn="base" hangingPunct="0">
              <a:spcBef>
                <a:spcPct val="30000"/>
              </a:spcBef>
              <a:spcAft>
                <a:spcPct val="0"/>
              </a:spcAft>
              <a:defRPr sz="1200" kern="1200">
                <a:solidFill>
                  <a:schemeClr val="tx1"/>
                </a:solidFill>
                <a:latin typeface="Times"/>
                <a:ea typeface="+mn-ea"/>
                <a:cs typeface="+mn-cs"/>
              </a:defRPr>
            </a:lvl4pPr>
            <a:lvl5pPr marL="7620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spcBef>
                <a:spcPct val="0"/>
              </a:spcBef>
            </a:pPr>
            <a:endParaRPr lang="de-DE" sz="1000" u="sng" dirty="0">
              <a:latin typeface="Arial" panose="020B0604020202020204" pitchFamily="34" charset="0"/>
              <a:cs typeface="Arial" panose="020B0604020202020204" pitchFamily="34" charset="0"/>
            </a:endParaRPr>
          </a:p>
          <a:p>
            <a:pPr>
              <a:spcBef>
                <a:spcPct val="0"/>
              </a:spcBef>
            </a:pPr>
            <a:r>
              <a:rPr lang="de-DE" sz="1000" u="sng" dirty="0">
                <a:latin typeface="Arial" panose="020B0604020202020204" pitchFamily="34" charset="0"/>
                <a:cs typeface="Arial" panose="020B0604020202020204" pitchFamily="34" charset="0"/>
              </a:rPr>
              <a:t>Kompetenzorientierung:</a:t>
            </a:r>
          </a:p>
          <a:p>
            <a:pPr marL="287093" indent="-287093">
              <a:spcBef>
                <a:spcPct val="0"/>
              </a:spcBef>
              <a:buFont typeface="Arial" charset="0"/>
              <a:buChar char="•"/>
            </a:pPr>
            <a:r>
              <a:rPr lang="de-DE" sz="1000" dirty="0">
                <a:latin typeface="Arial" panose="020B0604020202020204" pitchFamily="34" charset="0"/>
                <a:cs typeface="Arial" panose="020B0604020202020204" pitchFamily="34" charset="0"/>
              </a:rPr>
              <a:t>Seit dem Schuljahr 2004/2005 gelten in Baden-Württemberg für die allgemein bildenden Schulen Bildungsstandards, die festschreiben, über welche Kompetenzen Schülerinnen und Schüler zu einem bestimmten Zeitpunkt verfügen müssen. Ein Kernelement der Bildungsplanreform bildet die </a:t>
            </a:r>
            <a:r>
              <a:rPr lang="de-DE" sz="1000" u="sng" dirty="0">
                <a:latin typeface="Arial" panose="020B0604020202020204" pitchFamily="34" charset="0"/>
                <a:cs typeface="Arial" panose="020B0604020202020204" pitchFamily="34" charset="0"/>
              </a:rPr>
              <a:t>konsequente Weiterentwicklung der Kompetenzformulierungen. </a:t>
            </a:r>
          </a:p>
          <a:p>
            <a:pPr marL="287093" indent="-287093">
              <a:spcBef>
                <a:spcPct val="0"/>
              </a:spcBef>
              <a:buFont typeface="Arial" charset="0"/>
              <a:buChar char="•"/>
            </a:pPr>
            <a:r>
              <a:rPr lang="de-DE" sz="1000" dirty="0">
                <a:latin typeface="Arial" panose="020B0604020202020204" pitchFamily="34" charset="0"/>
                <a:cs typeface="Arial" panose="020B0604020202020204" pitchFamily="34" charset="0"/>
              </a:rPr>
              <a:t>Nicht durchgängig präzise Kompetenzformulierungen in den bestehenden Bildungsplänen sorgten mitunter für Unklarheiten in den Anforderungen und für große Stofffülle, die durch das Bestreben entstand, bestmöglich auf die Prüfungen vorzubereiten. Hier soll deutlich nachgebessert werden. </a:t>
            </a:r>
          </a:p>
          <a:p>
            <a:pPr marL="287093" indent="-287093">
              <a:spcBef>
                <a:spcPct val="0"/>
              </a:spcBef>
              <a:buFont typeface="Arial" charset="0"/>
              <a:buChar char="•"/>
            </a:pPr>
            <a:r>
              <a:rPr lang="de-DE" sz="1000" dirty="0">
                <a:latin typeface="Arial" panose="020B0604020202020204" pitchFamily="34" charset="0"/>
                <a:cs typeface="Arial" panose="020B0604020202020204" pitchFamily="34" charset="0"/>
              </a:rPr>
              <a:t>Leitlinie neuer Lehr- und Bildungspläne sind in allen Ländern die Bildungsstandards der Kultusministerkonferenz (KMK), die als gemeinsamer und verbindlicher Bezugsrahmen für die Qualitätssicherung und Qualitätsentwicklung an Schulen dienen. Diese liegen z. B. für die Fächer Deutsch, Mathematik, Englisch, Französisch sowie die Naturwissenschaften vor. Im Rahmen der Bildungsplanreform 2016 erfolgt ein systematischer Abgleich mit allen vorliegenden KMK-Bildungsstandards. </a:t>
            </a:r>
          </a:p>
          <a:p>
            <a:pPr>
              <a:spcBef>
                <a:spcPct val="0"/>
              </a:spcBef>
              <a:buFont typeface="Arial" charset="0"/>
              <a:buNone/>
            </a:pPr>
            <a:endParaRPr lang="de-DE" sz="1000" dirty="0">
              <a:latin typeface="Arial" panose="020B0604020202020204" pitchFamily="34" charset="0"/>
              <a:cs typeface="Arial" panose="020B0604020202020204" pitchFamily="34" charset="0"/>
            </a:endParaRPr>
          </a:p>
          <a:p>
            <a:pPr>
              <a:spcBef>
                <a:spcPct val="0"/>
              </a:spcBef>
              <a:buFont typeface="Arial" charset="0"/>
              <a:buNone/>
            </a:pPr>
            <a:r>
              <a:rPr lang="de-DE" sz="1000" u="sng" dirty="0">
                <a:latin typeface="Arial" panose="020B0604020202020204" pitchFamily="34" charset="0"/>
                <a:cs typeface="Arial" panose="020B0604020202020204" pitchFamily="34" charset="0"/>
              </a:rPr>
              <a:t>Zum Abbau von Bildungshürden und positiven Umgang mit Heterogenität sollen darüber hinaus die horizontale und die vertikale Abstimmung der Bildungsgänge beitragen:</a:t>
            </a:r>
          </a:p>
          <a:p>
            <a:pPr>
              <a:spcBef>
                <a:spcPct val="0"/>
              </a:spcBef>
              <a:buFont typeface="Arial" charset="0"/>
              <a:buNone/>
            </a:pPr>
            <a:endParaRPr lang="de-DE" sz="1000" u="sng" dirty="0">
              <a:latin typeface="Arial" panose="020B0604020202020204" pitchFamily="34" charset="0"/>
              <a:cs typeface="Arial" panose="020B0604020202020204" pitchFamily="34" charset="0"/>
            </a:endParaRPr>
          </a:p>
          <a:p>
            <a:pPr>
              <a:spcBef>
                <a:spcPct val="0"/>
              </a:spcBef>
            </a:pPr>
            <a:r>
              <a:rPr lang="de-DE" sz="1000" u="sng" dirty="0">
                <a:latin typeface="Arial" panose="020B0604020202020204" pitchFamily="34" charset="0"/>
                <a:cs typeface="Arial" panose="020B0604020202020204" pitchFamily="34" charset="0"/>
              </a:rPr>
              <a:t>Vertikale Abstimmung:</a:t>
            </a:r>
          </a:p>
          <a:p>
            <a:pPr marL="172256" indent="-172256">
              <a:spcBef>
                <a:spcPct val="0"/>
              </a:spcBef>
              <a:buFont typeface="Arial" panose="020B0604020202020204" pitchFamily="34" charset="0"/>
              <a:buChar char="•"/>
            </a:pPr>
            <a:r>
              <a:rPr lang="de-DE" sz="1000" dirty="0">
                <a:latin typeface="Arial" panose="020B0604020202020204" pitchFamily="34" charset="0"/>
                <a:cs typeface="Arial" panose="020B0604020202020204" pitchFamily="34" charset="0"/>
              </a:rPr>
              <a:t>Auch die vertikale Abstimmung im Hinblick auf Bildungsanschlüsse soll gewährleistet werden, sowohl zwischen Grundschulen und weiterführenden Schulen als auch hin zu den beruflichen Bildungsgängen. In den Kommissionen für den gemeinsamen Bildungsplan und für den Plan für das Gymnasium wirken beispielsweise Vertreterinnen und Vertreter von beruflichen Schulen mit, um auch hier die Übergänge zwischen den Schularten zu optimieren. </a:t>
            </a:r>
          </a:p>
          <a:p>
            <a:pPr marL="172256" indent="-172256">
              <a:spcBef>
                <a:spcPct val="0"/>
              </a:spcBef>
              <a:buFont typeface="Arial" panose="020B0604020202020204" pitchFamily="34" charset="0"/>
              <a:buChar char="•"/>
            </a:pPr>
            <a:r>
              <a:rPr lang="de-DE" sz="1000" dirty="0">
                <a:latin typeface="Arial" panose="020B0604020202020204" pitchFamily="34" charset="0"/>
                <a:cs typeface="Arial" panose="020B0604020202020204" pitchFamily="34" charset="0"/>
              </a:rPr>
              <a:t>Für die verschiedenen Sonderschultypen, die die Bildungsgänge der allgemeinen Schulen führen, wird der Prozess von sogenannten Lesegruppen (bestehend aus erfahrenen Sonderpädagoginnen und Sonderpädagogen und Seminarvertretern) begleitet. </a:t>
            </a:r>
          </a:p>
          <a:p>
            <a:pPr marL="172256" indent="-172256">
              <a:spcBef>
                <a:spcPct val="0"/>
              </a:spcBef>
              <a:buFont typeface="Arial" panose="020B0604020202020204" pitchFamily="34" charset="0"/>
              <a:buChar char="•"/>
            </a:pPr>
            <a:r>
              <a:rPr lang="de-DE" sz="1000" dirty="0">
                <a:latin typeface="Arial" panose="020B0604020202020204" pitchFamily="34" charset="0"/>
                <a:cs typeface="Arial" panose="020B0604020202020204" pitchFamily="34" charset="0"/>
              </a:rPr>
              <a:t>Überdies bilden die Leitperspektiven, die fächerübergreifend und spiralcurricular in die Bildungspläne integriert sind, einen roten Faden, der in der Grundschule beginnt und in den weiteführenden allgemein bildenden Schulen seine Fortsetzung findet. </a:t>
            </a:r>
          </a:p>
          <a:p>
            <a:pPr marL="172256" indent="-172256">
              <a:spcBef>
                <a:spcPct val="0"/>
              </a:spcBef>
              <a:buFont typeface="Arial" panose="020B0604020202020204" pitchFamily="34" charset="0"/>
              <a:buChar char="•"/>
            </a:pPr>
            <a:endParaRPr lang="de-DE" sz="1000" dirty="0">
              <a:latin typeface="Arial" panose="020B0604020202020204" pitchFamily="34" charset="0"/>
              <a:cs typeface="Arial" panose="020B0604020202020204" pitchFamily="34" charset="0"/>
            </a:endParaRPr>
          </a:p>
          <a:p>
            <a:pPr>
              <a:spcBef>
                <a:spcPct val="0"/>
              </a:spcBef>
            </a:pPr>
            <a:r>
              <a:rPr lang="de-DE" sz="1000" u="sng" dirty="0">
                <a:latin typeface="Arial" panose="020B0604020202020204" pitchFamily="34" charset="0"/>
                <a:cs typeface="Arial" panose="020B0604020202020204" pitchFamily="34" charset="0"/>
              </a:rPr>
              <a:t>Horizontale Abstimmung: </a:t>
            </a:r>
          </a:p>
          <a:p>
            <a:pPr marL="172256" indent="-172256">
              <a:spcBef>
                <a:spcPct val="0"/>
              </a:spcBef>
              <a:buFont typeface="Arial" panose="020B0604020202020204" pitchFamily="34" charset="0"/>
              <a:buChar char="•"/>
            </a:pPr>
            <a:r>
              <a:rPr lang="de-DE" sz="1000" dirty="0">
                <a:latin typeface="Arial" panose="020B0604020202020204" pitchFamily="34" charset="0"/>
                <a:cs typeface="Arial" panose="020B0604020202020204" pitchFamily="34" charset="0"/>
              </a:rPr>
              <a:t>Durch schulartübergreifend abgestimmte Kompetenzen und Inhalte wird die horizontale Durchlässigkeit  zwischen den Bildungsgängen erhöht. Der Bildungsplan für das Gymnasium wird in enger Abstimmung mit dem gemeinsamen Bildungsplan für die Sekundarstufe I entwickelt.</a:t>
            </a:r>
          </a:p>
          <a:p>
            <a:pPr marL="172256" indent="-172256">
              <a:spcBef>
                <a:spcPct val="0"/>
              </a:spcBef>
              <a:buFont typeface="Arial" panose="020B0604020202020204" pitchFamily="34" charset="0"/>
              <a:buChar char="•"/>
            </a:pPr>
            <a:r>
              <a:rPr lang="de-DE" sz="1000" dirty="0">
                <a:latin typeface="Arial" panose="020B0604020202020204" pitchFamily="34" charset="0"/>
                <a:cs typeface="Arial" panose="020B0604020202020204" pitchFamily="34" charset="0"/>
              </a:rPr>
              <a:t>Im Sinne einer höheren Durchlässigkeit zwischen den Schularten werden schulartspezifische Fächerverbünde aufgegeben.</a:t>
            </a:r>
          </a:p>
          <a:p>
            <a:pPr marL="172256" indent="-172256">
              <a:spcBef>
                <a:spcPct val="0"/>
              </a:spcBef>
              <a:buFont typeface="Arial" panose="020B0604020202020204" pitchFamily="34" charset="0"/>
              <a:buChar char="•"/>
            </a:pPr>
            <a:r>
              <a:rPr lang="de-DE" sz="1000" dirty="0">
                <a:latin typeface="Arial" panose="020B0604020202020204" pitchFamily="34" charset="0"/>
                <a:cs typeface="Arial" panose="020B0604020202020204" pitchFamily="34" charset="0"/>
              </a:rPr>
              <a:t>Zudem wird der Beginn der Fremdsprachen vereinheitlicht. </a:t>
            </a:r>
            <a:r>
              <a:rPr lang="de-DE" sz="1000" dirty="0">
                <a:latin typeface="Arial" panose="020B0604020202020204" pitchFamily="34" charset="0"/>
                <a:cs typeface="Arial" panose="020B0604020202020204" pitchFamily="34" charset="0"/>
                <a:sym typeface="Wingdings" panose="05000000000000000000" pitchFamily="2" charset="2"/>
              </a:rPr>
              <a:t>		</a:t>
            </a:r>
            <a:endParaRPr lang="de-DE" sz="1000" dirty="0">
              <a:latin typeface="Arial" panose="020B0604020202020204" pitchFamily="34" charset="0"/>
              <a:cs typeface="Arial" panose="020B0604020202020204" pitchFamily="34" charset="0"/>
            </a:endParaRPr>
          </a:p>
          <a:p>
            <a:pPr marL="287093" indent="-287093">
              <a:spcBef>
                <a:spcPct val="0"/>
              </a:spcBef>
              <a:buFont typeface="Arial" charset="0"/>
              <a:buChar char="•"/>
            </a:pPr>
            <a:endParaRPr lang="de-DE" sz="1000" dirty="0">
              <a:latin typeface="Arial" panose="020B0604020202020204" pitchFamily="34" charset="0"/>
              <a:cs typeface="Arial" panose="020B0604020202020204" pitchFamily="34" charset="0"/>
            </a:endParaRPr>
          </a:p>
          <a:p>
            <a:pPr marL="287093" indent="-287093">
              <a:spcBef>
                <a:spcPct val="0"/>
              </a:spcBef>
              <a:buFont typeface="Arial" charset="0"/>
              <a:buChar char="•"/>
            </a:pPr>
            <a:endParaRPr lang="de-DE" sz="1000" dirty="0"/>
          </a:p>
        </p:txBody>
      </p:sp>
    </p:spTree>
    <p:extLst>
      <p:ext uri="{BB962C8B-B14F-4D97-AF65-F5344CB8AC3E}">
        <p14:creationId xmlns:p14="http://schemas.microsoft.com/office/powerpoint/2010/main" val="185132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64268" y="4612114"/>
            <a:ext cx="5943265" cy="5010291"/>
          </a:xfrm>
        </p:spPr>
        <p:txBody>
          <a:bodyPr/>
          <a:lstStyle/>
          <a:p>
            <a:r>
              <a:rPr lang="de-DE" u="sng" dirty="0" smtClean="0">
                <a:latin typeface="Arial" panose="020B0604020202020204" pitchFamily="34" charset="0"/>
                <a:cs typeface="Arial" panose="020B0604020202020204" pitchFamily="34" charset="0"/>
              </a:rPr>
              <a:t>Verhältnis von Kern- und Schulcurriculum</a:t>
            </a:r>
            <a:r>
              <a:rPr lang="de-DE" dirty="0" smtClean="0">
                <a:latin typeface="Arial" panose="020B0604020202020204" pitchFamily="34" charset="0"/>
                <a:cs typeface="Arial" panose="020B0604020202020204" pitchFamily="34" charset="0"/>
              </a:rPr>
              <a:t>: </a:t>
            </a:r>
          </a:p>
          <a:p>
            <a:endParaRPr lang="de-DE" dirty="0" smtClean="0">
              <a:latin typeface="Arial" panose="020B0604020202020204" pitchFamily="34" charset="0"/>
              <a:cs typeface="Arial" panose="020B0604020202020204" pitchFamily="34" charset="0"/>
            </a:endParaRPr>
          </a:p>
          <a:p>
            <a:pPr marL="287093" indent="-287093">
              <a:buFont typeface="Arial" panose="020B0604020202020204" pitchFamily="34" charset="0"/>
              <a:buChar char="•"/>
            </a:pPr>
            <a:r>
              <a:rPr lang="de-DE" dirty="0" smtClean="0">
                <a:latin typeface="Arial" panose="020B0604020202020204" pitchFamily="34" charset="0"/>
                <a:cs typeface="Arial" panose="020B0604020202020204" pitchFamily="34" charset="0"/>
              </a:rPr>
              <a:t>Die Bildungsplankommissionen verwenden als Vorgabe für ihre Arbeit einen Richtwert, der in der Regel einem Verhältnis von Kern- und Schulcurriculum von 3/4 zu 1/4 der Unterrichtszeit entspricht. Bislang liegt dieses Verhältnis bei </a:t>
            </a:r>
            <a:r>
              <a:rPr lang="de-DE" dirty="0">
                <a:latin typeface="Arial" panose="020B0604020202020204" pitchFamily="34" charset="0"/>
                <a:cs typeface="Arial" panose="020B0604020202020204" pitchFamily="34" charset="0"/>
              </a:rPr>
              <a:t>2/3</a:t>
            </a:r>
            <a:r>
              <a:rPr lang="de-DE" dirty="0" smtClean="0">
                <a:latin typeface="Arial" panose="020B0604020202020204" pitchFamily="34" charset="0"/>
                <a:cs typeface="Arial" panose="020B0604020202020204" pitchFamily="34" charset="0"/>
              </a:rPr>
              <a:t> zu 1/3. Das Kerncurriculum ist die Summe der verbindlichen Inhalte der Bildungsstandards. Das Schulcurriculum dient der Vertiefung und Erweiterung der inhaltlichen Vorgaben der Bildungsstandards und wird von der Schule selbst erarbeitet. Trotz dieser leichten Veränderung zugunsten des Kerncurriculums bleibt der Gestaltungsfreiraum für die Schulen erhalten. </a:t>
            </a:r>
          </a:p>
          <a:p>
            <a:pPr marL="287093" indent="-287093">
              <a:buFont typeface="Arial" panose="020B0604020202020204" pitchFamily="34" charset="0"/>
              <a:buChar char="•"/>
            </a:pPr>
            <a:endParaRPr lang="de-DE" dirty="0" smtClean="0">
              <a:latin typeface="Arial" panose="020B0604020202020204" pitchFamily="34" charset="0"/>
              <a:cs typeface="Arial" panose="020B0604020202020204" pitchFamily="34" charset="0"/>
            </a:endParaRPr>
          </a:p>
          <a:p>
            <a:r>
              <a:rPr lang="de-DE" u="sng" dirty="0" smtClean="0">
                <a:latin typeface="Arial" panose="020B0604020202020204" pitchFamily="34" charset="0"/>
                <a:cs typeface="Arial" panose="020B0604020202020204" pitchFamily="34" charset="0"/>
              </a:rPr>
              <a:t>Fremdsprachen</a:t>
            </a:r>
            <a:r>
              <a:rPr lang="de-DE" dirty="0" smtClean="0">
                <a:latin typeface="Arial" panose="020B0604020202020204" pitchFamily="34" charset="0"/>
                <a:cs typeface="Arial" panose="020B0604020202020204" pitchFamily="34" charset="0"/>
              </a:rPr>
              <a:t>: </a:t>
            </a:r>
          </a:p>
          <a:p>
            <a:endParaRPr lang="de-DE" dirty="0">
              <a:latin typeface="Arial" panose="020B0604020202020204" pitchFamily="34" charset="0"/>
              <a:cs typeface="Arial" panose="020B0604020202020204" pitchFamily="34" charset="0"/>
            </a:endParaRPr>
          </a:p>
          <a:p>
            <a:pPr marL="287093" indent="-287093">
              <a:buFont typeface="Arial" panose="020B0604020202020204" pitchFamily="34" charset="0"/>
              <a:buChar char="•"/>
            </a:pPr>
            <a:r>
              <a:rPr lang="de-DE" dirty="0" smtClean="0">
                <a:latin typeface="Arial" panose="020B0604020202020204" pitchFamily="34" charset="0"/>
                <a:cs typeface="Arial" panose="020B0604020202020204" pitchFamily="34" charset="0"/>
              </a:rPr>
              <a:t>Es bleibt beim Beginn </a:t>
            </a:r>
            <a:r>
              <a:rPr lang="de-DE" dirty="0">
                <a:latin typeface="Arial" panose="020B0604020202020204" pitchFamily="34" charset="0"/>
                <a:cs typeface="Arial" panose="020B0604020202020204" pitchFamily="34" charset="0"/>
              </a:rPr>
              <a:t>der Fremdsprache in der Grundschule (</a:t>
            </a:r>
            <a:r>
              <a:rPr lang="de-DE" dirty="0" smtClean="0">
                <a:latin typeface="Arial" panose="020B0604020202020204" pitchFamily="34" charset="0"/>
                <a:cs typeface="Arial" panose="020B0604020202020204" pitchFamily="34" charset="0"/>
              </a:rPr>
              <a:t>Englisch / Französisch</a:t>
            </a:r>
            <a:r>
              <a:rPr lang="de-DE" dirty="0">
                <a:latin typeface="Arial" panose="020B0604020202020204" pitchFamily="34" charset="0"/>
                <a:cs typeface="Arial" panose="020B0604020202020204" pitchFamily="34" charset="0"/>
              </a:rPr>
              <a:t>) in Klasse </a:t>
            </a:r>
            <a:r>
              <a:rPr lang="de-DE" dirty="0" smtClean="0">
                <a:latin typeface="Arial" panose="020B0604020202020204" pitchFamily="34" charset="0"/>
                <a:cs typeface="Arial" panose="020B0604020202020204" pitchFamily="34" charset="0"/>
              </a:rPr>
              <a:t>1. </a:t>
            </a:r>
            <a:r>
              <a:rPr lang="de-DE" dirty="0">
                <a:latin typeface="Arial" panose="020B0604020202020204" pitchFamily="34" charset="0"/>
                <a:cs typeface="Arial" panose="020B0604020202020204" pitchFamily="34" charset="0"/>
              </a:rPr>
              <a:t>Mit Ausnahme der </a:t>
            </a:r>
            <a:r>
              <a:rPr lang="de-DE" dirty="0" smtClean="0">
                <a:latin typeface="Arial" panose="020B0604020202020204" pitchFamily="34" charset="0"/>
                <a:cs typeface="Arial" panose="020B0604020202020204" pitchFamily="34" charset="0"/>
              </a:rPr>
              <a:t>sog. „Rheinschiene“ </a:t>
            </a:r>
            <a:r>
              <a:rPr lang="de-DE" dirty="0">
                <a:latin typeface="Arial" panose="020B0604020202020204" pitchFamily="34" charset="0"/>
                <a:cs typeface="Arial" panose="020B0604020202020204" pitchFamily="34" charset="0"/>
              </a:rPr>
              <a:t>handelt es sich hierbei um das Fach Englisch. </a:t>
            </a:r>
          </a:p>
          <a:p>
            <a:pPr marL="287093" indent="-287093">
              <a:buFont typeface="Arial" panose="020B0604020202020204" pitchFamily="34" charset="0"/>
              <a:buChar char="•"/>
            </a:pPr>
            <a:r>
              <a:rPr lang="de-DE" dirty="0" smtClean="0">
                <a:latin typeface="Arial" panose="020B0604020202020204" pitchFamily="34" charset="0"/>
                <a:cs typeface="Arial" panose="020B0604020202020204" pitchFamily="34" charset="0"/>
              </a:rPr>
              <a:t>Es gilt </a:t>
            </a:r>
            <a:r>
              <a:rPr lang="de-DE" dirty="0">
                <a:latin typeface="Arial" panose="020B0604020202020204" pitchFamily="34" charset="0"/>
                <a:cs typeface="Arial" panose="020B0604020202020204" pitchFamily="34" charset="0"/>
              </a:rPr>
              <a:t>weiterhin die Regelung, dass Schülerinnen und Schüler, die als Fremdsprache in der Grundschule Französisch hatten, an den weiterführenden Schulen nicht an diese Fremdsprache gebunden </a:t>
            </a:r>
            <a:r>
              <a:rPr lang="de-DE" dirty="0" smtClean="0">
                <a:latin typeface="Arial" panose="020B0604020202020204" pitchFamily="34" charset="0"/>
                <a:cs typeface="Arial" panose="020B0604020202020204" pitchFamily="34" charset="0"/>
              </a:rPr>
              <a:t>sind</a:t>
            </a:r>
            <a:r>
              <a:rPr lang="de-DE" dirty="0">
                <a:latin typeface="Arial" panose="020B0604020202020204" pitchFamily="34" charset="0"/>
                <a:cs typeface="Arial" panose="020B0604020202020204" pitchFamily="34" charset="0"/>
              </a:rPr>
              <a:t>.</a:t>
            </a:r>
          </a:p>
          <a:p>
            <a:pPr marL="287093" indent="-287093">
              <a:buFont typeface="Arial" panose="020B0604020202020204" pitchFamily="34" charset="0"/>
              <a:buChar char="•"/>
            </a:pPr>
            <a:r>
              <a:rPr lang="de-DE" dirty="0" smtClean="0">
                <a:latin typeface="Arial" panose="020B0604020202020204" pitchFamily="34" charset="0"/>
                <a:cs typeface="Arial" panose="020B0604020202020204" pitchFamily="34" charset="0"/>
              </a:rPr>
              <a:t>Der einheitliche Beginn der ersten und zweiten Fremdsprache in den Klassen 5 und 6 trägt dazu bei, die Durchlässigkeit zwischen den Schularten zu erhöhen. </a:t>
            </a:r>
          </a:p>
          <a:p>
            <a:pPr marL="287093" indent="-287093">
              <a:buFont typeface="Arial" panose="020B0604020202020204" pitchFamily="34" charset="0"/>
              <a:buChar char="•"/>
            </a:pPr>
            <a:r>
              <a:rPr lang="de-DE" dirty="0" smtClean="0">
                <a:latin typeface="Arial" panose="020B0604020202020204" pitchFamily="34" charset="0"/>
                <a:cs typeface="Arial" panose="020B0604020202020204" pitchFamily="34" charset="0"/>
              </a:rPr>
              <a:t>Ausnahmen bilden die </a:t>
            </a:r>
            <a:r>
              <a:rPr lang="de-DE" dirty="0">
                <a:latin typeface="Arial" panose="020B0604020202020204" pitchFamily="34" charset="0"/>
                <a:cs typeface="Arial" panose="020B0604020202020204" pitchFamily="34" charset="0"/>
              </a:rPr>
              <a:t>altsprachlichen Gymnasien und die </a:t>
            </a:r>
            <a:r>
              <a:rPr lang="de-DE" dirty="0" err="1" smtClean="0">
                <a:latin typeface="Arial" panose="020B0604020202020204" pitchFamily="34" charset="0"/>
                <a:cs typeface="Arial" panose="020B0604020202020204" pitchFamily="34" charset="0"/>
              </a:rPr>
              <a:t>AbiBac</a:t>
            </a:r>
            <a:r>
              <a:rPr lang="de-DE" dirty="0" smtClean="0">
                <a:latin typeface="Arial" panose="020B0604020202020204" pitchFamily="34" charset="0"/>
                <a:cs typeface="Arial" panose="020B0604020202020204" pitchFamily="34" charset="0"/>
              </a:rPr>
              <a:t>-Schulen, </a:t>
            </a:r>
            <a:r>
              <a:rPr lang="de-DE" dirty="0">
                <a:latin typeface="Arial" panose="020B0604020202020204" pitchFamily="34" charset="0"/>
                <a:cs typeface="Arial" panose="020B0604020202020204" pitchFamily="34" charset="0"/>
              </a:rPr>
              <a:t>die weiterhin parallel mit zwei </a:t>
            </a:r>
            <a:r>
              <a:rPr lang="de-DE" dirty="0" smtClean="0">
                <a:latin typeface="Arial" panose="020B0604020202020204" pitchFamily="34" charset="0"/>
                <a:cs typeface="Arial" panose="020B0604020202020204" pitchFamily="34" charset="0"/>
              </a:rPr>
              <a:t>Fremdsprachen </a:t>
            </a:r>
            <a:r>
              <a:rPr lang="de-DE" dirty="0">
                <a:latin typeface="Arial" panose="020B0604020202020204" pitchFamily="34" charset="0"/>
                <a:cs typeface="Arial" panose="020B0604020202020204" pitchFamily="34" charset="0"/>
              </a:rPr>
              <a:t>in </a:t>
            </a:r>
            <a:r>
              <a:rPr lang="de-DE" dirty="0" smtClean="0">
                <a:latin typeface="Arial" panose="020B0604020202020204" pitchFamily="34" charset="0"/>
                <a:cs typeface="Arial" panose="020B0604020202020204" pitchFamily="34" charset="0"/>
              </a:rPr>
              <a:t>Klasse 5 beginnen </a:t>
            </a:r>
            <a:r>
              <a:rPr lang="de-DE" dirty="0">
                <a:latin typeface="Arial" panose="020B0604020202020204" pitchFamily="34" charset="0"/>
                <a:cs typeface="Arial" panose="020B0604020202020204" pitchFamily="34" charset="0"/>
              </a:rPr>
              <a:t>können.</a:t>
            </a:r>
          </a:p>
        </p:txBody>
      </p:sp>
      <p:sp>
        <p:nvSpPr>
          <p:cNvPr id="4" name="Foliennummernplatzhalter 3"/>
          <p:cNvSpPr>
            <a:spLocks noGrp="1"/>
          </p:cNvSpPr>
          <p:nvPr>
            <p:ph type="sldNum" sz="quarter" idx="10"/>
          </p:nvPr>
        </p:nvSpPr>
        <p:spPr>
          <a:xfrm>
            <a:off x="656748" y="283318"/>
            <a:ext cx="407546" cy="154183"/>
          </a:xfrm>
        </p:spPr>
        <p:txBody>
          <a:bodyPr/>
          <a:lstStyle/>
          <a:p>
            <a:r>
              <a:rPr lang="de-DE" smtClean="0"/>
              <a:t>Seite </a:t>
            </a:r>
            <a:fld id="{F8FF1768-1DF2-410F-ABF6-E09C1CB8A556}" type="slidenum">
              <a:rPr lang="de-DE" smtClean="0"/>
              <a:pPr/>
              <a:t>5</a:t>
            </a:fld>
            <a:endParaRPr lang="de-DE" dirty="0"/>
          </a:p>
        </p:txBody>
      </p:sp>
      <p:sp>
        <p:nvSpPr>
          <p:cNvPr id="5" name="Kopfzeilenplatzhalter 4"/>
          <p:cNvSpPr>
            <a:spLocks noGrp="1"/>
          </p:cNvSpPr>
          <p:nvPr>
            <p:ph type="hdr" sz="quarter" idx="11"/>
          </p:nvPr>
        </p:nvSpPr>
        <p:spPr/>
        <p:txBody>
          <a:bodyPr/>
          <a:lstStyle/>
          <a:p>
            <a:r>
              <a:rPr lang="de-DE" smtClean="0"/>
              <a:t>Informationen zur Bildungsplanreform 2016</a:t>
            </a:r>
            <a:endParaRPr lang="de-DE" dirty="0"/>
          </a:p>
        </p:txBody>
      </p:sp>
    </p:spTree>
    <p:extLst>
      <p:ext uri="{BB962C8B-B14F-4D97-AF65-F5344CB8AC3E}">
        <p14:creationId xmlns:p14="http://schemas.microsoft.com/office/powerpoint/2010/main" val="1375678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64272" y="4251382"/>
            <a:ext cx="5929464" cy="5555257"/>
          </a:xfrm>
        </p:spPr>
        <p:txBody>
          <a:bodyPr/>
          <a:lstStyle/>
          <a:p>
            <a:endParaRPr lang="de-DE" u="sng" dirty="0" smtClean="0">
              <a:latin typeface="Arial" panose="020B0604020202020204" pitchFamily="34" charset="0"/>
              <a:cs typeface="Arial" panose="020B0604020202020204" pitchFamily="34" charset="0"/>
            </a:endParaRPr>
          </a:p>
          <a:p>
            <a:r>
              <a:rPr lang="de-DE" u="sng" dirty="0" smtClean="0">
                <a:latin typeface="Arial" panose="020B0604020202020204" pitchFamily="34" charset="0"/>
                <a:cs typeface="Arial" panose="020B0604020202020204" pitchFamily="34" charset="0"/>
              </a:rPr>
              <a:t>Fächerverbünde:</a:t>
            </a:r>
          </a:p>
          <a:p>
            <a:endParaRPr lang="de-DE" u="sng" dirty="0">
              <a:latin typeface="Arial" panose="020B0604020202020204" pitchFamily="34" charset="0"/>
              <a:cs typeface="Arial" panose="020B0604020202020204" pitchFamily="34" charset="0"/>
            </a:endParaRPr>
          </a:p>
          <a:p>
            <a:pPr marL="172256" indent="-172256">
              <a:buFont typeface="Arial" charset="0"/>
              <a:buChar char="•"/>
            </a:pPr>
            <a:r>
              <a:rPr lang="de-DE" dirty="0" smtClean="0">
                <a:latin typeface="Arial" panose="020B0604020202020204" pitchFamily="34" charset="0"/>
                <a:cs typeface="Arial" panose="020B0604020202020204" pitchFamily="34" charset="0"/>
              </a:rPr>
              <a:t>Um die Durchlässigkeit zwischen den Schularten zu erhöhen, werden die bisherigen schulartspezifischen Fächerverbünde zugunsten der Einzelfächer weiterentwickelt. Dies gilt</a:t>
            </a:r>
            <a:r>
              <a:rPr lang="de-DE" baseline="0" dirty="0" smtClean="0">
                <a:latin typeface="Arial" panose="020B0604020202020204" pitchFamily="34" charset="0"/>
                <a:cs typeface="Arial" panose="020B0604020202020204" pitchFamily="34" charset="0"/>
              </a:rPr>
              <a:t> auch für die Grundschule.</a:t>
            </a:r>
            <a:endParaRPr lang="de-DE" dirty="0" smtClean="0">
              <a:latin typeface="Arial" panose="020B0604020202020204" pitchFamily="34" charset="0"/>
              <a:cs typeface="Arial" panose="020B0604020202020204" pitchFamily="34" charset="0"/>
            </a:endParaRPr>
          </a:p>
          <a:p>
            <a:pPr marL="172256" indent="-172256">
              <a:buFont typeface="Arial" charset="0"/>
              <a:buChar char="•"/>
            </a:pPr>
            <a:r>
              <a:rPr lang="de-DE" dirty="0" smtClean="0">
                <a:latin typeface="Arial" panose="020B0604020202020204" pitchFamily="34" charset="0"/>
                <a:cs typeface="Arial" panose="020B0604020202020204" pitchFamily="34" charset="0"/>
              </a:rPr>
              <a:t>Das fächerübergreifende Arbeiten wird durch entsprechende Verweise im neuen Bildungsplan weiterhin unterstützt.</a:t>
            </a:r>
          </a:p>
          <a:p>
            <a:pPr marL="172256" indent="-172256">
              <a:buFont typeface="Arial" panose="020B0604020202020204" pitchFamily="34" charset="0"/>
              <a:buChar char="•"/>
            </a:pPr>
            <a:r>
              <a:rPr lang="de-DE" dirty="0" smtClean="0">
                <a:latin typeface="Arial" panose="020B0604020202020204" pitchFamily="34" charset="0"/>
                <a:cs typeface="Arial" panose="020B0604020202020204" pitchFamily="34" charset="0"/>
              </a:rPr>
              <a:t>Der einzige neu eingerichtete Fächerverbund „Biologie, Naturphänomene und Technik“ (ursprünglich „Naturphänomene und Technik“) in der Orientierungsstufe ist im Gegensatz zu den bisherigen Fächerverbünden schulartübergreifend angelegt. Er hat </a:t>
            </a:r>
            <a:r>
              <a:rPr lang="de-DE" dirty="0">
                <a:latin typeface="Arial" panose="020B0604020202020204" pitchFamily="34" charset="0"/>
                <a:cs typeface="Arial" panose="020B0604020202020204" pitchFamily="34" charset="0"/>
              </a:rPr>
              <a:t>generell </a:t>
            </a:r>
            <a:r>
              <a:rPr lang="de-DE" dirty="0" smtClean="0">
                <a:latin typeface="Arial" panose="020B0604020202020204" pitchFamily="34" charset="0"/>
                <a:cs typeface="Arial" panose="020B0604020202020204" pitchFamily="34" charset="0"/>
              </a:rPr>
              <a:t>propädeutische </a:t>
            </a:r>
            <a:r>
              <a:rPr lang="de-DE" dirty="0">
                <a:latin typeface="Arial" panose="020B0604020202020204" pitchFamily="34" charset="0"/>
                <a:cs typeface="Arial" panose="020B0604020202020204" pitchFamily="34" charset="0"/>
              </a:rPr>
              <a:t>Funktion und soll die Schülerinnen und Schüler für </a:t>
            </a:r>
            <a:r>
              <a:rPr lang="de-DE" dirty="0" smtClean="0">
                <a:latin typeface="Arial" panose="020B0604020202020204" pitchFamily="34" charset="0"/>
                <a:cs typeface="Arial" panose="020B0604020202020204" pitchFamily="34" charset="0"/>
              </a:rPr>
              <a:t>naturwissenschaftlich-technische </a:t>
            </a:r>
            <a:r>
              <a:rPr lang="de-DE" dirty="0">
                <a:latin typeface="Arial" panose="020B0604020202020204" pitchFamily="34" charset="0"/>
                <a:cs typeface="Arial" panose="020B0604020202020204" pitchFamily="34" charset="0"/>
              </a:rPr>
              <a:t>Fragestellungen begeistern</a:t>
            </a:r>
            <a:r>
              <a:rPr lang="de-DE" dirty="0" smtClean="0">
                <a:latin typeface="Arial" panose="020B0604020202020204" pitchFamily="34" charset="0"/>
                <a:cs typeface="Arial" panose="020B0604020202020204" pitchFamily="34" charset="0"/>
              </a:rPr>
              <a:t>. Er setzt sich zusammen aus den Fächern Biologie, Chemie, Physik und Technik, wobei der Schwerpunkt auf dem Fach Biologie liegt. </a:t>
            </a:r>
          </a:p>
          <a:p>
            <a:endParaRPr lang="de-DE" u="sng" dirty="0" smtClean="0">
              <a:latin typeface="Arial" panose="020B0604020202020204" pitchFamily="34" charset="0"/>
              <a:cs typeface="Arial" panose="020B0604020202020204" pitchFamily="34" charset="0"/>
            </a:endParaRPr>
          </a:p>
          <a:p>
            <a:r>
              <a:rPr lang="de-DE" u="sng" dirty="0" smtClean="0">
                <a:latin typeface="Arial" panose="020B0604020202020204" pitchFamily="34" charset="0"/>
                <a:cs typeface="Arial" panose="020B0604020202020204" pitchFamily="34" charset="0"/>
              </a:rPr>
              <a:t>Fächer: </a:t>
            </a:r>
          </a:p>
          <a:p>
            <a:endParaRPr lang="de-DE" u="sng" dirty="0" smtClean="0">
              <a:latin typeface="Arial" panose="020B0604020202020204" pitchFamily="34" charset="0"/>
              <a:cs typeface="Arial" panose="020B0604020202020204" pitchFamily="34" charset="0"/>
            </a:endParaRPr>
          </a:p>
          <a:p>
            <a:pPr marL="172256" indent="-172256">
              <a:buFont typeface="Arial" panose="020B0604020202020204" pitchFamily="34" charset="0"/>
              <a:buChar char="•"/>
            </a:pPr>
            <a:r>
              <a:rPr lang="de-DE" dirty="0" smtClean="0">
                <a:latin typeface="Arial" panose="020B0604020202020204" pitchFamily="34" charset="0"/>
                <a:cs typeface="Arial" panose="020B0604020202020204" pitchFamily="34" charset="0"/>
              </a:rPr>
              <a:t>Das neue Fach „Wirtschaft / Berufs- und Studienorientierung“ für die weiterführenden Schulen soll die ökonomische Bildung stärken und den Berufs- und Studienorientierungsprozess begleiten. </a:t>
            </a:r>
          </a:p>
          <a:p>
            <a:pPr marL="172256" indent="-172256">
              <a:buFont typeface="Arial" panose="020B0604020202020204" pitchFamily="34" charset="0"/>
              <a:buChar char="•"/>
            </a:pPr>
            <a:r>
              <a:rPr lang="de-DE" dirty="0" smtClean="0">
                <a:latin typeface="Arial" panose="020B0604020202020204" pitchFamily="34" charset="0"/>
                <a:cs typeface="Arial" panose="020B0604020202020204" pitchFamily="34" charset="0"/>
              </a:rPr>
              <a:t>Das neue Wahlpflichtfach „Alltagskultur, Ernährung, Soziales“ wird </a:t>
            </a:r>
            <a:r>
              <a:rPr lang="de-DE" dirty="0">
                <a:latin typeface="Arial" panose="020B0604020202020204" pitchFamily="34" charset="0"/>
                <a:cs typeface="Arial" panose="020B0604020202020204" pitchFamily="34" charset="0"/>
              </a:rPr>
              <a:t>für die Werkrealschulen, Realschulen und </a:t>
            </a:r>
            <a:r>
              <a:rPr lang="de-DE" dirty="0" smtClean="0">
                <a:latin typeface="Arial" panose="020B0604020202020204" pitchFamily="34" charset="0"/>
                <a:cs typeface="Arial" panose="020B0604020202020204" pitchFamily="34" charset="0"/>
              </a:rPr>
              <a:t>Gemeinschaftsschulen eingeführt. </a:t>
            </a:r>
            <a:r>
              <a:rPr lang="de-DE" dirty="0">
                <a:latin typeface="Arial" panose="020B0604020202020204" pitchFamily="34" charset="0"/>
                <a:cs typeface="Arial" panose="020B0604020202020204" pitchFamily="34" charset="0"/>
              </a:rPr>
              <a:t>Dieses Fach wird das bisherige Wahlpflichtfach </a:t>
            </a:r>
            <a:r>
              <a:rPr lang="de-DE" dirty="0" smtClean="0">
                <a:latin typeface="Arial" panose="020B0604020202020204" pitchFamily="34" charset="0"/>
                <a:cs typeface="Arial" panose="020B0604020202020204" pitchFamily="34" charset="0"/>
              </a:rPr>
              <a:t>„Mensch </a:t>
            </a:r>
            <a:r>
              <a:rPr lang="de-DE" dirty="0">
                <a:latin typeface="Arial" panose="020B0604020202020204" pitchFamily="34" charset="0"/>
                <a:cs typeface="Arial" panose="020B0604020202020204" pitchFamily="34" charset="0"/>
              </a:rPr>
              <a:t>und </a:t>
            </a:r>
            <a:r>
              <a:rPr lang="de-DE" dirty="0" smtClean="0">
                <a:latin typeface="Arial" panose="020B0604020202020204" pitchFamily="34" charset="0"/>
                <a:cs typeface="Arial" panose="020B0604020202020204" pitchFamily="34" charset="0"/>
              </a:rPr>
              <a:t>Umwelt“ </a:t>
            </a:r>
            <a:r>
              <a:rPr lang="de-DE" dirty="0">
                <a:latin typeface="Arial" panose="020B0604020202020204" pitchFamily="34" charset="0"/>
                <a:cs typeface="Arial" panose="020B0604020202020204" pitchFamily="34" charset="0"/>
              </a:rPr>
              <a:t>in </a:t>
            </a:r>
            <a:r>
              <a:rPr lang="de-DE" dirty="0" smtClean="0">
                <a:latin typeface="Arial" panose="020B0604020202020204" pitchFamily="34" charset="0"/>
                <a:cs typeface="Arial" panose="020B0604020202020204" pitchFamily="34" charset="0"/>
              </a:rPr>
              <a:t>der Realschule </a:t>
            </a:r>
            <a:r>
              <a:rPr lang="de-DE" dirty="0">
                <a:latin typeface="Arial" panose="020B0604020202020204" pitchFamily="34" charset="0"/>
                <a:cs typeface="Arial" panose="020B0604020202020204" pitchFamily="34" charset="0"/>
              </a:rPr>
              <a:t>sowie </a:t>
            </a:r>
            <a:r>
              <a:rPr lang="de-DE" dirty="0" smtClean="0">
                <a:latin typeface="Arial" panose="020B0604020202020204" pitchFamily="34" charset="0"/>
                <a:cs typeface="Arial" panose="020B0604020202020204" pitchFamily="34" charset="0"/>
              </a:rPr>
              <a:t>„Gesundheit </a:t>
            </a:r>
            <a:r>
              <a:rPr lang="de-DE" dirty="0">
                <a:latin typeface="Arial" panose="020B0604020202020204" pitchFamily="34" charset="0"/>
                <a:cs typeface="Arial" panose="020B0604020202020204" pitchFamily="34" charset="0"/>
              </a:rPr>
              <a:t>und </a:t>
            </a:r>
            <a:r>
              <a:rPr lang="de-DE" dirty="0" smtClean="0">
                <a:latin typeface="Arial" panose="020B0604020202020204" pitchFamily="34" charset="0"/>
                <a:cs typeface="Arial" panose="020B0604020202020204" pitchFamily="34" charset="0"/>
              </a:rPr>
              <a:t>Soziales“ </a:t>
            </a:r>
            <a:r>
              <a:rPr lang="de-DE" dirty="0">
                <a:latin typeface="Arial" panose="020B0604020202020204" pitchFamily="34" charset="0"/>
                <a:cs typeface="Arial" panose="020B0604020202020204" pitchFamily="34" charset="0"/>
              </a:rPr>
              <a:t>in der Werkrealschule ersetzen. Darüber hinaus fließen auch Inhalte des bisherigen Fächerverbunds </a:t>
            </a:r>
            <a:r>
              <a:rPr lang="de-DE" dirty="0" smtClean="0">
                <a:latin typeface="Arial" panose="020B0604020202020204" pitchFamily="34" charset="0"/>
                <a:cs typeface="Arial" panose="020B0604020202020204" pitchFamily="34" charset="0"/>
              </a:rPr>
              <a:t>„Wirtschaft</a:t>
            </a:r>
            <a:r>
              <a:rPr lang="de-DE" dirty="0">
                <a:latin typeface="Arial" panose="020B0604020202020204" pitchFamily="34" charset="0"/>
                <a:cs typeface="Arial" panose="020B0604020202020204" pitchFamily="34" charset="0"/>
              </a:rPr>
              <a:t>, Arbeit, </a:t>
            </a:r>
            <a:r>
              <a:rPr lang="de-DE" dirty="0" smtClean="0">
                <a:latin typeface="Arial" panose="020B0604020202020204" pitchFamily="34" charset="0"/>
                <a:cs typeface="Arial" panose="020B0604020202020204" pitchFamily="34" charset="0"/>
              </a:rPr>
              <a:t>Gesundheit“ </a:t>
            </a:r>
            <a:r>
              <a:rPr lang="de-DE" dirty="0">
                <a:latin typeface="Arial" panose="020B0604020202020204" pitchFamily="34" charset="0"/>
                <a:cs typeface="Arial" panose="020B0604020202020204" pitchFamily="34" charset="0"/>
              </a:rPr>
              <a:t>der Werkrealschule ein. </a:t>
            </a:r>
            <a:endParaRPr lang="de-DE" dirty="0" smtClean="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a:xfrm>
            <a:off x="656748" y="283318"/>
            <a:ext cx="407546" cy="154183"/>
          </a:xfrm>
        </p:spPr>
        <p:txBody>
          <a:bodyPr/>
          <a:lstStyle/>
          <a:p>
            <a:r>
              <a:rPr lang="de-DE" smtClean="0"/>
              <a:t>Seite </a:t>
            </a:r>
            <a:fld id="{F8FF1768-1DF2-410F-ABF6-E09C1CB8A556}" type="slidenum">
              <a:rPr lang="de-DE" smtClean="0"/>
              <a:pPr/>
              <a:t>6</a:t>
            </a:fld>
            <a:endParaRPr lang="de-DE" dirty="0"/>
          </a:p>
        </p:txBody>
      </p:sp>
      <p:sp>
        <p:nvSpPr>
          <p:cNvPr id="5" name="Kopfzeilenplatzhalter 4"/>
          <p:cNvSpPr>
            <a:spLocks noGrp="1"/>
          </p:cNvSpPr>
          <p:nvPr>
            <p:ph type="hdr" sz="quarter" idx="11"/>
          </p:nvPr>
        </p:nvSpPr>
        <p:spPr/>
        <p:txBody>
          <a:bodyPr/>
          <a:lstStyle/>
          <a:p>
            <a:r>
              <a:rPr lang="de-DE" smtClean="0"/>
              <a:t>Informationen zur Bildungsplanreform 2016</a:t>
            </a:r>
            <a:endParaRPr lang="de-DE" dirty="0"/>
          </a:p>
        </p:txBody>
      </p:sp>
    </p:spTree>
    <p:extLst>
      <p:ext uri="{BB962C8B-B14F-4D97-AF65-F5344CB8AC3E}">
        <p14:creationId xmlns:p14="http://schemas.microsoft.com/office/powerpoint/2010/main" val="2019816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xfrm>
            <a:off x="685486" y="4725769"/>
            <a:ext cx="5487041" cy="4474680"/>
          </a:xfrm>
          <a:noFill/>
        </p:spPr>
        <p:txBody>
          <a:bodyPr lIns="87883" tIns="43942" rIns="87883" bIns="43942"/>
          <a:lstStyle/>
          <a:p>
            <a:pPr marL="172256" indent="-172256">
              <a:buFont typeface="Arial" panose="020B0604020202020204" pitchFamily="34" charset="0"/>
              <a:buChar char="•"/>
            </a:pPr>
            <a:r>
              <a:rPr lang="de-DE" dirty="0">
                <a:latin typeface="Arial" panose="020B0604020202020204" pitchFamily="34" charset="0"/>
                <a:cs typeface="Arial" panose="020B0604020202020204" pitchFamily="34" charset="0"/>
              </a:rPr>
              <a:t>Im Grundgesetz ist der staatliche Erziehungs- und Bildungsauftrag verankert (Art. 7, Abs. 1 GG). </a:t>
            </a:r>
          </a:p>
          <a:p>
            <a:pPr marL="172256" indent="-172256">
              <a:buFont typeface="Arial" panose="020B0604020202020204" pitchFamily="34" charset="0"/>
              <a:buChar char="•"/>
            </a:pPr>
            <a:r>
              <a:rPr lang="de-DE" dirty="0">
                <a:latin typeface="Arial" panose="020B0604020202020204" pitchFamily="34" charset="0"/>
                <a:cs typeface="Arial" panose="020B0604020202020204" pitchFamily="34" charset="0"/>
              </a:rPr>
              <a:t>Bildungsauftrag sowie </a:t>
            </a:r>
            <a:r>
              <a:rPr lang="de-DE" dirty="0" smtClean="0">
                <a:latin typeface="Arial" panose="020B0604020202020204" pitchFamily="34" charset="0"/>
                <a:cs typeface="Arial" panose="020B0604020202020204" pitchFamily="34" charset="0"/>
              </a:rPr>
              <a:t>Erziehungs- und </a:t>
            </a:r>
            <a:r>
              <a:rPr lang="de-DE" dirty="0">
                <a:latin typeface="Arial" panose="020B0604020202020204" pitchFamily="34" charset="0"/>
                <a:cs typeface="Arial" panose="020B0604020202020204" pitchFamily="34" charset="0"/>
              </a:rPr>
              <a:t>Bildungsziele werden in der Landesverfassung Baden-Württembergs sowie im Schulgesetz </a:t>
            </a:r>
            <a:r>
              <a:rPr lang="de-DE" dirty="0" smtClean="0">
                <a:latin typeface="Arial" panose="020B0604020202020204" pitchFamily="34" charset="0"/>
                <a:cs typeface="Arial" panose="020B0604020202020204" pitchFamily="34" charset="0"/>
              </a:rPr>
              <a:t>näher ausgeführt. </a:t>
            </a:r>
          </a:p>
          <a:p>
            <a:pPr marL="172256" indent="-172256">
              <a:buFont typeface="Arial" panose="020B0604020202020204" pitchFamily="34" charset="0"/>
              <a:buChar char="•"/>
            </a:pPr>
            <a:r>
              <a:rPr lang="de-DE" dirty="0" smtClean="0">
                <a:latin typeface="Arial" panose="020B0604020202020204" pitchFamily="34" charset="0"/>
                <a:cs typeface="Arial" panose="020B0604020202020204" pitchFamily="34" charset="0"/>
              </a:rPr>
              <a:t>Daneben werden Bildungsziele durch aktuelle Entwicklungen und Umbrüche beeinflusst: Es gilt Antworten zu finden </a:t>
            </a:r>
            <a:r>
              <a:rPr lang="de-DE" dirty="0">
                <a:latin typeface="Arial" panose="020B0604020202020204" pitchFamily="34" charset="0"/>
                <a:cs typeface="Arial" panose="020B0604020202020204" pitchFamily="34" charset="0"/>
              </a:rPr>
              <a:t>auf Fragen der </a:t>
            </a:r>
            <a:r>
              <a:rPr lang="de-DE" dirty="0" smtClean="0">
                <a:latin typeface="Arial" panose="020B0604020202020204" pitchFamily="34" charset="0"/>
                <a:cs typeface="Arial" panose="020B0604020202020204" pitchFamily="34" charset="0"/>
              </a:rPr>
              <a:t>Globalisierung, des demographischen Wandels und wachsender Diversität in der Gesellschaft</a:t>
            </a:r>
            <a:r>
              <a:rPr lang="de-DE" dirty="0">
                <a:latin typeface="Arial" panose="020B0604020202020204" pitchFamily="34" charset="0"/>
                <a:cs typeface="Arial" panose="020B0604020202020204" pitchFamily="34" charset="0"/>
              </a:rPr>
              <a:t>, um Schülerinnen und Schüler zu befähigen, in der Gegenwart und in der Zukunft ein eigenständiges, erfülltes und verantwortungsvolles Leben führen zu können. </a:t>
            </a:r>
          </a:p>
          <a:p>
            <a:pPr marL="172256" indent="-172256">
              <a:buFont typeface="Arial" panose="020B0604020202020204" pitchFamily="34" charset="0"/>
              <a:buChar char="•"/>
            </a:pPr>
            <a:r>
              <a:rPr lang="de-DE" dirty="0" smtClean="0">
                <a:latin typeface="Arial" panose="020B0604020202020204" pitchFamily="34" charset="0"/>
                <a:cs typeface="Arial" panose="020B0604020202020204" pitchFamily="34" charset="0"/>
              </a:rPr>
              <a:t>In den Bildungsplänen werden die Bildungsziele konkretisiert. </a:t>
            </a:r>
            <a:endParaRPr lang="de-DE" dirty="0">
              <a:latin typeface="Arial" panose="020B0604020202020204" pitchFamily="34" charset="0"/>
              <a:cs typeface="Arial" panose="020B0604020202020204" pitchFamily="34" charset="0"/>
            </a:endParaRPr>
          </a:p>
          <a:p>
            <a:pPr marL="172256" indent="-172256">
              <a:buFont typeface="Arial" panose="020B0604020202020204" pitchFamily="34" charset="0"/>
              <a:buChar char="•"/>
            </a:pPr>
            <a:r>
              <a:rPr lang="de-DE" dirty="0" smtClean="0">
                <a:latin typeface="Arial" panose="020B0604020202020204" pitchFamily="34" charset="0"/>
                <a:cs typeface="Arial" panose="020B0604020202020204" pitchFamily="34" charset="0"/>
              </a:rPr>
              <a:t>Dies </a:t>
            </a:r>
            <a:r>
              <a:rPr lang="de-DE" dirty="0">
                <a:latin typeface="Arial" panose="020B0604020202020204" pitchFamily="34" charset="0"/>
                <a:cs typeface="Arial" panose="020B0604020202020204" pitchFamily="34" charset="0"/>
              </a:rPr>
              <a:t>auf dem </a:t>
            </a:r>
            <a:r>
              <a:rPr lang="de-DE" dirty="0" smtClean="0">
                <a:latin typeface="Arial" panose="020B0604020202020204" pitchFamily="34" charset="0"/>
                <a:cs typeface="Arial" panose="020B0604020202020204" pitchFamily="34" charset="0"/>
              </a:rPr>
              <a:t>Fundament von Grundgesetz, Landesverfassung und Schulgesetz zu leisten, ist </a:t>
            </a:r>
            <a:r>
              <a:rPr lang="de-DE" dirty="0">
                <a:latin typeface="Arial" panose="020B0604020202020204" pitchFamily="34" charset="0"/>
                <a:cs typeface="Arial" panose="020B0604020202020204" pitchFamily="34" charset="0"/>
              </a:rPr>
              <a:t>Aufgabe der jeweiligen Landesregierung.</a:t>
            </a:r>
          </a:p>
          <a:p>
            <a:pPr marL="172256" indent="-172256">
              <a:buFont typeface="Arial" panose="020B0604020202020204" pitchFamily="34" charset="0"/>
              <a:buChar char="•"/>
            </a:pPr>
            <a:endParaRPr lang="de-DE" dirty="0">
              <a:latin typeface="Arial" panose="020B0604020202020204" pitchFamily="34" charset="0"/>
              <a:cs typeface="Arial" panose="020B0604020202020204" pitchFamily="34" charset="0"/>
            </a:endParaRPr>
          </a:p>
          <a:p>
            <a:endParaRPr lang="de-DE" dirty="0" smtClean="0"/>
          </a:p>
        </p:txBody>
      </p:sp>
      <p:sp>
        <p:nvSpPr>
          <p:cNvPr id="6" name="Foliennummernplatzhalter 1"/>
          <p:cNvSpPr>
            <a:spLocks noGrp="1"/>
          </p:cNvSpPr>
          <p:nvPr>
            <p:ph type="sldNum" sz="quarter" idx="5"/>
          </p:nvPr>
        </p:nvSpPr>
        <p:spPr>
          <a:xfrm>
            <a:off x="656751" y="283318"/>
            <a:ext cx="407545" cy="154183"/>
          </a:xfrm>
        </p:spPr>
        <p:txBody>
          <a:bodyPr/>
          <a:lstStyle/>
          <a:p>
            <a:r>
              <a:rPr lang="de-DE" dirty="0" smtClean="0"/>
              <a:t>Seite </a:t>
            </a:r>
            <a:fld id="{F8FF1768-1DF2-410F-ABF6-E09C1CB8A556}" type="slidenum">
              <a:rPr lang="de-DE" smtClean="0"/>
              <a:pPr/>
              <a:t>7</a:t>
            </a:fld>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16032" y="4612113"/>
            <a:ext cx="6300056" cy="4978087"/>
          </a:xfrm>
        </p:spPr>
        <p:txBody>
          <a:bodyPr/>
          <a:lstStyle/>
          <a:p>
            <a:pPr marL="172256" indent="-172256">
              <a:buFont typeface="Arial" panose="020B0604020202020204" pitchFamily="34" charset="0"/>
              <a:buChar char="•"/>
            </a:pPr>
            <a:r>
              <a:rPr lang="de-DE" u="none" kern="1200" dirty="0" smtClean="0">
                <a:effectLst/>
                <a:latin typeface="Arial" panose="020B0604020202020204" pitchFamily="34" charset="0"/>
                <a:cs typeface="Arial" panose="020B0604020202020204" pitchFamily="34" charset="0"/>
              </a:rPr>
              <a:t>Die Leitperspektiven stehen im Zeichen dieser genannten aktuellen Herausforderungen und bereiten die Schülerinnen und Schüler auf Anforderungen in der Zukunft vor. </a:t>
            </a:r>
            <a:endParaRPr lang="de-DE" kern="1200" dirty="0" smtClean="0">
              <a:effectLst/>
              <a:latin typeface="Arial" panose="020B0604020202020204" pitchFamily="34" charset="0"/>
              <a:cs typeface="Arial" panose="020B0604020202020204" pitchFamily="34" charset="0"/>
            </a:endParaRPr>
          </a:p>
          <a:p>
            <a:pPr marL="172256" indent="-172256">
              <a:buFont typeface="Arial" panose="020B0604020202020204" pitchFamily="34" charset="0"/>
              <a:buChar char="•"/>
            </a:pPr>
            <a:endParaRPr lang="de-DE" kern="1200" dirty="0" smtClean="0">
              <a:effectLst/>
              <a:latin typeface="Arial" panose="020B0604020202020204" pitchFamily="34" charset="0"/>
              <a:cs typeface="Arial" panose="020B0604020202020204" pitchFamily="34" charset="0"/>
            </a:endParaRPr>
          </a:p>
          <a:p>
            <a:pPr marL="172256" indent="-172256">
              <a:buFont typeface="Arial" panose="020B0604020202020204" pitchFamily="34" charset="0"/>
              <a:buChar char="•"/>
            </a:pPr>
            <a:r>
              <a:rPr lang="de-DE" dirty="0">
                <a:latin typeface="Arial" panose="020B0604020202020204" pitchFamily="34" charset="0"/>
                <a:cs typeface="Arial" panose="020B0604020202020204" pitchFamily="34" charset="0"/>
              </a:rPr>
              <a:t>Bei den Leitperspektiven handelt es sich um handlungsleitende Themen, die nicht einem einzigen Fach zugeordnet, sondern übergreifend in verschiedenen Fächern behandelt werden und durch die spezifische Kompetenzen erworben werden sollen. </a:t>
            </a:r>
          </a:p>
          <a:p>
            <a:pPr marL="172256" indent="-172256">
              <a:buFont typeface="Arial" panose="020B0604020202020204" pitchFamily="34" charset="0"/>
              <a:buChar char="•"/>
            </a:pPr>
            <a:r>
              <a:rPr lang="de-DE" dirty="0" smtClean="0">
                <a:latin typeface="Arial" panose="020B0604020202020204" pitchFamily="34" charset="0"/>
                <a:cs typeface="Arial" panose="020B0604020202020204" pitchFamily="34" charset="0"/>
              </a:rPr>
              <a:t>Es wird </a:t>
            </a:r>
            <a:r>
              <a:rPr lang="de-DE" dirty="0">
                <a:latin typeface="Arial" panose="020B0604020202020204" pitchFamily="34" charset="0"/>
                <a:cs typeface="Arial" panose="020B0604020202020204" pitchFamily="34" charset="0"/>
              </a:rPr>
              <a:t>zwischen allgemeinen und themenspezifischen Leitperspektiven unterschieden. </a:t>
            </a:r>
            <a:endParaRPr lang="de-DE" dirty="0" smtClean="0">
              <a:latin typeface="Arial" panose="020B0604020202020204" pitchFamily="34" charset="0"/>
              <a:cs typeface="Arial" panose="020B0604020202020204" pitchFamily="34" charset="0"/>
            </a:endParaRPr>
          </a:p>
          <a:p>
            <a:pPr marL="172256" indent="-172256">
              <a:buFont typeface="Arial" panose="020B0604020202020204" pitchFamily="34" charset="0"/>
              <a:buChar char="•"/>
            </a:pPr>
            <a:r>
              <a:rPr lang="de-DE" dirty="0" smtClean="0">
                <a:latin typeface="Arial" panose="020B0604020202020204" pitchFamily="34" charset="0"/>
                <a:cs typeface="Arial" panose="020B0604020202020204" pitchFamily="34" charset="0"/>
              </a:rPr>
              <a:t>Während sich die allgemeinen Leitperspektiven mit übergreifenden Aspekten wie Persönlichkeit, Teilhabe und Gemeinschaftsbildung befassen, richten die themenspezifischen Leitperspektiven das Augenmerk auf die konkrete Orientierung in der modernen Lebenswelt. </a:t>
            </a:r>
            <a:endParaRPr lang="de-DE" dirty="0">
              <a:latin typeface="Arial" panose="020B0604020202020204" pitchFamily="34" charset="0"/>
              <a:cs typeface="Arial" panose="020B0604020202020204" pitchFamily="34" charset="0"/>
            </a:endParaRPr>
          </a:p>
          <a:p>
            <a:pPr marL="363651" lvl="1" indent="-172256">
              <a:buFont typeface="Arial" panose="020B0604020202020204" pitchFamily="34" charset="0"/>
              <a:buChar char="•"/>
            </a:pPr>
            <a:r>
              <a:rPr lang="de-DE" dirty="0">
                <a:latin typeface="Arial" panose="020B0604020202020204" pitchFamily="34" charset="0"/>
                <a:cs typeface="Arial" panose="020B0604020202020204" pitchFamily="34" charset="0"/>
              </a:rPr>
              <a:t>Zu den allgemeinen Leitperspektiven zählen </a:t>
            </a:r>
            <a:r>
              <a:rPr lang="de-DE" dirty="0" smtClean="0">
                <a:latin typeface="Arial" panose="020B0604020202020204" pitchFamily="34" charset="0"/>
                <a:cs typeface="Arial" panose="020B0604020202020204" pitchFamily="34" charset="0"/>
              </a:rPr>
              <a:t>Bildung </a:t>
            </a:r>
            <a:r>
              <a:rPr lang="de-DE" dirty="0">
                <a:latin typeface="Arial" panose="020B0604020202020204" pitchFamily="34" charset="0"/>
                <a:cs typeface="Arial" panose="020B0604020202020204" pitchFamily="34" charset="0"/>
              </a:rPr>
              <a:t>für nachhaltige </a:t>
            </a:r>
            <a:r>
              <a:rPr lang="de-DE" dirty="0" smtClean="0">
                <a:latin typeface="Arial" panose="020B0604020202020204" pitchFamily="34" charset="0"/>
                <a:cs typeface="Arial" panose="020B0604020202020204" pitchFamily="34" charset="0"/>
              </a:rPr>
              <a:t>Entwicklung, Bildung </a:t>
            </a:r>
            <a:r>
              <a:rPr lang="de-DE" dirty="0">
                <a:latin typeface="Arial" panose="020B0604020202020204" pitchFamily="34" charset="0"/>
                <a:cs typeface="Arial" panose="020B0604020202020204" pitchFamily="34" charset="0"/>
              </a:rPr>
              <a:t>für Toleranz und Akzeptanz von </a:t>
            </a:r>
            <a:r>
              <a:rPr lang="de-DE" dirty="0" smtClean="0">
                <a:latin typeface="Arial" panose="020B0604020202020204" pitchFamily="34" charset="0"/>
                <a:cs typeface="Arial" panose="020B0604020202020204" pitchFamily="34" charset="0"/>
              </a:rPr>
              <a:t>Vielfalt, Prävention </a:t>
            </a:r>
            <a:r>
              <a:rPr lang="de-DE" dirty="0">
                <a:latin typeface="Arial" panose="020B0604020202020204" pitchFamily="34" charset="0"/>
                <a:cs typeface="Arial" panose="020B0604020202020204" pitchFamily="34" charset="0"/>
              </a:rPr>
              <a:t>und </a:t>
            </a:r>
            <a:r>
              <a:rPr lang="de-DE" dirty="0" smtClean="0">
                <a:latin typeface="Arial" panose="020B0604020202020204" pitchFamily="34" charset="0"/>
                <a:cs typeface="Arial" panose="020B0604020202020204" pitchFamily="34" charset="0"/>
              </a:rPr>
              <a:t>Gesundheitsförderung, </a:t>
            </a:r>
            <a:endParaRPr lang="de-DE" dirty="0">
              <a:latin typeface="Arial" panose="020B0604020202020204" pitchFamily="34" charset="0"/>
              <a:cs typeface="Arial" panose="020B0604020202020204" pitchFamily="34" charset="0"/>
            </a:endParaRPr>
          </a:p>
          <a:p>
            <a:pPr marL="363651" lvl="1" indent="-172256">
              <a:buFont typeface="Arial" panose="020B0604020202020204" pitchFamily="34" charset="0"/>
              <a:buChar char="•"/>
            </a:pPr>
            <a:r>
              <a:rPr lang="de-DE" dirty="0">
                <a:latin typeface="Arial" panose="020B0604020202020204" pitchFamily="34" charset="0"/>
                <a:cs typeface="Arial" panose="020B0604020202020204" pitchFamily="34" charset="0"/>
              </a:rPr>
              <a:t>während </a:t>
            </a:r>
            <a:r>
              <a:rPr lang="de-DE" dirty="0" smtClean="0">
                <a:latin typeface="Arial" panose="020B0604020202020204" pitchFamily="34" charset="0"/>
                <a:cs typeface="Arial" panose="020B0604020202020204" pitchFamily="34" charset="0"/>
              </a:rPr>
              <a:t>Berufliche Orientierung, Medienbildung und Verbraucherbildung </a:t>
            </a:r>
            <a:r>
              <a:rPr lang="de-DE" dirty="0">
                <a:latin typeface="Arial" panose="020B0604020202020204" pitchFamily="34" charset="0"/>
                <a:cs typeface="Arial" panose="020B0604020202020204" pitchFamily="34" charset="0"/>
              </a:rPr>
              <a:t>themenspezifische Leitperspektiven bilden. </a:t>
            </a:r>
            <a:endParaRPr lang="de-DE" dirty="0" smtClean="0">
              <a:latin typeface="Arial" panose="020B0604020202020204" pitchFamily="34" charset="0"/>
              <a:cs typeface="Arial" panose="020B0604020202020204" pitchFamily="34" charset="0"/>
            </a:endParaRPr>
          </a:p>
          <a:p>
            <a:pPr marL="363651" lvl="1" indent="-172256">
              <a:buFont typeface="Arial" panose="020B0604020202020204" pitchFamily="34" charset="0"/>
              <a:buChar char="•"/>
            </a:pPr>
            <a:endParaRPr lang="de-DE" dirty="0">
              <a:latin typeface="Arial" panose="020B0604020202020204" pitchFamily="34" charset="0"/>
              <a:cs typeface="Arial" panose="020B0604020202020204" pitchFamily="34" charset="0"/>
            </a:endParaRPr>
          </a:p>
          <a:p>
            <a:pPr marL="172256" indent="-172256">
              <a:buFont typeface="Arial" panose="020B0604020202020204" pitchFamily="34" charset="0"/>
              <a:buChar char="•"/>
            </a:pPr>
            <a:r>
              <a:rPr lang="de-DE" dirty="0" smtClean="0">
                <a:latin typeface="Arial" panose="020B0604020202020204" pitchFamily="34" charset="0"/>
                <a:cs typeface="Arial" panose="020B0604020202020204" pitchFamily="34" charset="0"/>
              </a:rPr>
              <a:t>Ein </a:t>
            </a:r>
            <a:r>
              <a:rPr lang="de-DE" dirty="0">
                <a:latin typeface="Arial" panose="020B0604020202020204" pitchFamily="34" charset="0"/>
                <a:cs typeface="Arial" panose="020B0604020202020204" pitchFamily="34" charset="0"/>
              </a:rPr>
              <a:t>Arbeitspapier m</a:t>
            </a:r>
            <a:r>
              <a:rPr lang="de-DE" u="none" kern="1200" dirty="0" smtClean="0">
                <a:effectLst/>
                <a:latin typeface="Arial" panose="020B0604020202020204" pitchFamily="34" charset="0"/>
                <a:cs typeface="Arial" panose="020B0604020202020204" pitchFamily="34" charset="0"/>
              </a:rPr>
              <a:t>it Vorschlägen und Anregungen für die Bildungsplankommissionen bildet die Grundlage für die Einarbeitung der Leitperspektiven in die neuen Bildungspläne. </a:t>
            </a:r>
          </a:p>
          <a:p>
            <a:r>
              <a:rPr lang="de-DE" u="sng" dirty="0" smtClean="0">
                <a:latin typeface="Arial" panose="020B0604020202020204" pitchFamily="34" charset="0"/>
                <a:cs typeface="Arial" panose="020B0604020202020204" pitchFamily="34" charset="0"/>
              </a:rPr>
              <a:t> </a:t>
            </a:r>
            <a:endParaRPr lang="de-DE" u="sng"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a:xfrm>
            <a:off x="656749" y="283318"/>
            <a:ext cx="407546" cy="154183"/>
          </a:xfrm>
        </p:spPr>
        <p:txBody>
          <a:bodyPr/>
          <a:lstStyle/>
          <a:p>
            <a:r>
              <a:rPr lang="de-DE" smtClean="0"/>
              <a:t>Seite </a:t>
            </a:r>
            <a:fld id="{F8FF1768-1DF2-410F-ABF6-E09C1CB8A556}" type="slidenum">
              <a:rPr lang="de-DE" smtClean="0"/>
              <a:pPr/>
              <a:t>8</a:t>
            </a:fld>
            <a:endParaRPr lang="de-DE" dirty="0"/>
          </a:p>
        </p:txBody>
      </p:sp>
      <p:sp>
        <p:nvSpPr>
          <p:cNvPr id="5" name="Kopfzeilenplatzhalter 4"/>
          <p:cNvSpPr>
            <a:spLocks noGrp="1"/>
          </p:cNvSpPr>
          <p:nvPr>
            <p:ph type="hdr" sz="quarter" idx="11"/>
          </p:nvPr>
        </p:nvSpPr>
        <p:spPr/>
        <p:txBody>
          <a:bodyPr/>
          <a:lstStyle/>
          <a:p>
            <a:r>
              <a:rPr lang="de-DE" smtClean="0"/>
              <a:t>Informationen zur Bildungsplanreform 2016</a:t>
            </a:r>
            <a:endParaRPr lang="de-DE" dirty="0"/>
          </a:p>
        </p:txBody>
      </p:sp>
    </p:spTree>
    <p:extLst>
      <p:ext uri="{BB962C8B-B14F-4D97-AF65-F5344CB8AC3E}">
        <p14:creationId xmlns:p14="http://schemas.microsoft.com/office/powerpoint/2010/main" val="1171293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64272" y="4617365"/>
            <a:ext cx="5943264" cy="5117128"/>
          </a:xfrm>
        </p:spPr>
        <p:txBody>
          <a:bodyPr/>
          <a:lstStyle/>
          <a:p>
            <a:r>
              <a:rPr lang="de-DE" u="sng" baseline="0" dirty="0" smtClean="0">
                <a:latin typeface="Arial" panose="020B0604020202020204" pitchFamily="34" charset="0"/>
                <a:cs typeface="Arial" panose="020B0604020202020204" pitchFamily="34" charset="0"/>
              </a:rPr>
              <a:t>Vorwort und Einführung:</a:t>
            </a:r>
          </a:p>
          <a:p>
            <a:pPr marL="172256" indent="-172256">
              <a:buFont typeface="Arial" panose="020B0604020202020204" pitchFamily="34" charset="0"/>
              <a:buChar char="•"/>
            </a:pPr>
            <a:r>
              <a:rPr lang="de-DE" u="none" dirty="0" smtClean="0">
                <a:latin typeface="Arial" panose="020B0604020202020204" pitchFamily="34" charset="0"/>
                <a:cs typeface="Arial" panose="020B0604020202020204" pitchFamily="34" charset="0"/>
              </a:rPr>
              <a:t>In einem Vorwort</a:t>
            </a:r>
            <a:r>
              <a:rPr lang="de-DE" u="none" baseline="0" dirty="0" smtClean="0">
                <a:latin typeface="Arial" panose="020B0604020202020204" pitchFamily="34" charset="0"/>
                <a:cs typeface="Arial" panose="020B0604020202020204" pitchFamily="34" charset="0"/>
              </a:rPr>
              <a:t> wird Herr Minister Andreas </a:t>
            </a:r>
            <a:r>
              <a:rPr lang="de-DE" u="none" baseline="0" dirty="0" err="1" smtClean="0">
                <a:latin typeface="Arial" panose="020B0604020202020204" pitchFamily="34" charset="0"/>
                <a:cs typeface="Arial" panose="020B0604020202020204" pitchFamily="34" charset="0"/>
              </a:rPr>
              <a:t>Stoch</a:t>
            </a:r>
            <a:r>
              <a:rPr lang="de-DE" u="none" baseline="0" dirty="0" smtClean="0">
                <a:latin typeface="Arial" panose="020B0604020202020204" pitchFamily="34" charset="0"/>
                <a:cs typeface="Arial" panose="020B0604020202020204" pitchFamily="34" charset="0"/>
              </a:rPr>
              <a:t> MdL auf Anlass und Bedeutung der Bildungsplanreform 2016 eingehen. </a:t>
            </a:r>
          </a:p>
          <a:p>
            <a:pPr marL="172256" indent="-172256">
              <a:buFont typeface="Arial" panose="020B0604020202020204" pitchFamily="34" charset="0"/>
              <a:buChar char="•"/>
            </a:pPr>
            <a:r>
              <a:rPr lang="de-DE" u="none" dirty="0" smtClean="0">
                <a:latin typeface="Arial" panose="020B0604020202020204" pitchFamily="34" charset="0"/>
                <a:cs typeface="Arial" panose="020B0604020202020204" pitchFamily="34" charset="0"/>
              </a:rPr>
              <a:t>Der Orientierung an den Werten der christlich-abendländischen Kultur wird im Rahmen der Bildungsplanreform umfassend Rechnung getragen. Die Reform fußt auf den diesbezüglichen Vorgaben des Grundgesetzes und der Landesverfassung Baden-Württembergs.</a:t>
            </a:r>
          </a:p>
          <a:p>
            <a:pPr marL="172256" indent="-172256">
              <a:buFont typeface="Arial" panose="020B0604020202020204" pitchFamily="34" charset="0"/>
              <a:buChar char="•"/>
            </a:pPr>
            <a:r>
              <a:rPr lang="de-DE" u="none" dirty="0" smtClean="0">
                <a:latin typeface="Arial" panose="020B0604020202020204" pitchFamily="34" charset="0"/>
                <a:cs typeface="Arial" panose="020B0604020202020204" pitchFamily="34" charset="0"/>
              </a:rPr>
              <a:t>Diese übergeordnete Orientierung, der damit einhergehende Bildungs- und Erziehungsauftrag und auch die Leitperspektiven werden im Vorwort und der Einführung des Bildungsplans deutlich herausgestellt werden. Dort sollen auch weitere Themen von übergeordneter Bedeutung benannt werden, beispielsweise Demokratieerziehung</a:t>
            </a:r>
            <a:r>
              <a:rPr lang="de-DE" u="none" baseline="0" dirty="0" smtClean="0">
                <a:latin typeface="Arial" panose="020B0604020202020204" pitchFamily="34" charset="0"/>
                <a:cs typeface="Arial" panose="020B0604020202020204" pitchFamily="34" charset="0"/>
              </a:rPr>
              <a:t>, Inklusion, </a:t>
            </a:r>
            <a:r>
              <a:rPr lang="de-DE" u="none" dirty="0" smtClean="0">
                <a:latin typeface="Arial" panose="020B0604020202020204" pitchFamily="34" charset="0"/>
                <a:cs typeface="Arial" panose="020B0604020202020204" pitchFamily="34" charset="0"/>
              </a:rPr>
              <a:t>kulturelle Bildung oder </a:t>
            </a:r>
            <a:r>
              <a:rPr lang="de-DE" dirty="0" smtClean="0">
                <a:latin typeface="Arial" panose="020B0604020202020204" pitchFamily="34" charset="0"/>
                <a:cs typeface="Arial" panose="020B0604020202020204" pitchFamily="34" charset="0"/>
              </a:rPr>
              <a:t>Bewegungserziehung</a:t>
            </a:r>
            <a:r>
              <a:rPr lang="de-DE" u="none" dirty="0" smtClean="0">
                <a:latin typeface="Arial" panose="020B0604020202020204" pitchFamily="34" charset="0"/>
                <a:cs typeface="Arial" panose="020B0604020202020204" pitchFamily="34" charset="0"/>
              </a:rPr>
              <a:t>.</a:t>
            </a:r>
          </a:p>
          <a:p>
            <a:r>
              <a:rPr lang="de-DE" u="sng" baseline="0" dirty="0" smtClean="0">
                <a:latin typeface="Arial" panose="020B0604020202020204" pitchFamily="34" charset="0"/>
                <a:cs typeface="Arial" panose="020B0604020202020204" pitchFamily="34" charset="0"/>
              </a:rPr>
              <a:t>Fachpläne:</a:t>
            </a:r>
          </a:p>
          <a:p>
            <a:r>
              <a:rPr lang="de-DE" baseline="0" dirty="0" smtClean="0">
                <a:latin typeface="Arial" panose="020B0604020202020204" pitchFamily="34" charset="0"/>
                <a:cs typeface="Arial" panose="020B0604020202020204" pitchFamily="34" charset="0"/>
              </a:rPr>
              <a:t>Auf der Ebene der Fachpläne werden Bildungsziele umgesetzt und konkretisiert. </a:t>
            </a:r>
          </a:p>
          <a:p>
            <a:r>
              <a:rPr lang="de-DE" baseline="0" dirty="0" smtClean="0">
                <a:latin typeface="Arial" panose="020B0604020202020204" pitchFamily="34" charset="0"/>
                <a:cs typeface="Arial" panose="020B0604020202020204" pitchFamily="34" charset="0"/>
              </a:rPr>
              <a:t>Die neuen Fachpläne werden aus vier Teilen bestehen: </a:t>
            </a:r>
          </a:p>
          <a:p>
            <a:pPr marL="172256" indent="-172256">
              <a:buFont typeface="Arial" charset="0"/>
              <a:buChar char="•"/>
            </a:pPr>
            <a:r>
              <a:rPr lang="de-DE" baseline="0" dirty="0" smtClean="0">
                <a:latin typeface="Arial" panose="020B0604020202020204" pitchFamily="34" charset="0"/>
                <a:cs typeface="Arial" panose="020B0604020202020204" pitchFamily="34" charset="0"/>
              </a:rPr>
              <a:t>Leitgedanken,</a:t>
            </a:r>
          </a:p>
          <a:p>
            <a:pPr marL="172256" indent="-172256">
              <a:buFont typeface="Arial" charset="0"/>
              <a:buChar char="•"/>
            </a:pPr>
            <a:r>
              <a:rPr lang="de-DE" baseline="0" dirty="0" smtClean="0">
                <a:latin typeface="Arial" panose="020B0604020202020204" pitchFamily="34" charset="0"/>
                <a:cs typeface="Arial" panose="020B0604020202020204" pitchFamily="34" charset="0"/>
              </a:rPr>
              <a:t>prozessbezogene </a:t>
            </a:r>
            <a:r>
              <a:rPr lang="de-DE" dirty="0" smtClean="0">
                <a:latin typeface="Arial" panose="020B0604020202020204" pitchFamily="34" charset="0"/>
                <a:cs typeface="Arial" panose="020B0604020202020204" pitchFamily="34" charset="0"/>
              </a:rPr>
              <a:t>Kompetenzen, </a:t>
            </a:r>
          </a:p>
          <a:p>
            <a:pPr marL="172256" indent="-172256">
              <a:buFont typeface="Arial" charset="0"/>
              <a:buChar char="•"/>
            </a:pPr>
            <a:r>
              <a:rPr lang="de-DE" baseline="0" dirty="0" smtClean="0">
                <a:latin typeface="Arial" panose="020B0604020202020204" pitchFamily="34" charset="0"/>
                <a:cs typeface="Arial" panose="020B0604020202020204" pitchFamily="34" charset="0"/>
              </a:rPr>
              <a:t>Standards für inhaltsbezogene Kompetenzen,</a:t>
            </a:r>
          </a:p>
          <a:p>
            <a:pPr marL="172256" indent="-172256">
              <a:buFont typeface="Arial" charset="0"/>
              <a:buChar char="•"/>
            </a:pPr>
            <a:r>
              <a:rPr lang="de-DE" baseline="0" dirty="0" smtClean="0">
                <a:latin typeface="Arial" panose="020B0604020202020204" pitchFamily="34" charset="0"/>
                <a:cs typeface="Arial" panose="020B0604020202020204" pitchFamily="34" charset="0"/>
              </a:rPr>
              <a:t>Operatoren.</a:t>
            </a:r>
          </a:p>
          <a:p>
            <a:r>
              <a:rPr lang="de-DE" baseline="0" dirty="0" smtClean="0">
                <a:latin typeface="Arial" panose="020B0604020202020204" pitchFamily="34" charset="0"/>
                <a:cs typeface="Arial" panose="020B0604020202020204" pitchFamily="34" charset="0"/>
              </a:rPr>
              <a:t>Die neuen Fachpläne werden klar strukturierte Kompetenzbeschreibungen mit Aufschlüsselungen in Teilkompetenzen und einer Verweisstruktur zwischen Einzelkompetenzen enthalten</a:t>
            </a:r>
            <a:r>
              <a:rPr lang="de-DE" dirty="0" smtClean="0">
                <a:latin typeface="Arial" panose="020B0604020202020204" pitchFamily="34" charset="0"/>
                <a:cs typeface="Arial" panose="020B0604020202020204" pitchFamily="34" charset="0"/>
              </a:rPr>
              <a:t>.</a:t>
            </a:r>
          </a:p>
          <a:p>
            <a:r>
              <a:rPr lang="de-DE" baseline="0" dirty="0" smtClean="0">
                <a:latin typeface="Arial" panose="020B0604020202020204" pitchFamily="34" charset="0"/>
                <a:cs typeface="Arial" panose="020B0604020202020204" pitchFamily="34" charset="0"/>
              </a:rPr>
              <a:t>Die Leitperspektiven</a:t>
            </a:r>
            <a:r>
              <a:rPr lang="de-DE" dirty="0" smtClean="0">
                <a:latin typeface="Arial" panose="020B0604020202020204" pitchFamily="34" charset="0"/>
                <a:cs typeface="Arial" panose="020B0604020202020204" pitchFamily="34" charset="0"/>
              </a:rPr>
              <a:t> werden im Vorwort, in der Einführung und in den Leitgedanken zu jedem Fach genannt und in den Fachplänen konkret verankert. </a:t>
            </a:r>
            <a:endParaRPr lang="de-DE" baseline="0" dirty="0" smtClean="0">
              <a:latin typeface="Arial" panose="020B0604020202020204" pitchFamily="34" charset="0"/>
              <a:cs typeface="Arial" panose="020B0604020202020204" pitchFamily="34" charset="0"/>
            </a:endParaRPr>
          </a:p>
          <a:p>
            <a:endParaRPr lang="de-DE" baseline="0" dirty="0" smtClean="0">
              <a:latin typeface="Arial" panose="020B0604020202020204" pitchFamily="34" charset="0"/>
              <a:cs typeface="Arial" panose="020B0604020202020204" pitchFamily="34" charset="0"/>
            </a:endParaRPr>
          </a:p>
          <a:p>
            <a:endParaRPr lang="de-DE" baseline="0" dirty="0" smtClean="0">
              <a:latin typeface="Arial" panose="020B0604020202020204" pitchFamily="34" charset="0"/>
              <a:cs typeface="Arial" panose="020B0604020202020204" pitchFamily="34" charset="0"/>
            </a:endParaRPr>
          </a:p>
          <a:p>
            <a:endParaRPr lang="de-DE" baseline="0" dirty="0" smtClean="0">
              <a:latin typeface="Arial" panose="020B0604020202020204" pitchFamily="34" charset="0"/>
              <a:cs typeface="Arial" panose="020B0604020202020204" pitchFamily="34" charset="0"/>
            </a:endParaRPr>
          </a:p>
          <a:p>
            <a:endParaRPr lang="de-DE" b="1"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a:xfrm>
            <a:off x="664838" y="282500"/>
            <a:ext cx="399455" cy="155001"/>
          </a:xfrm>
        </p:spPr>
        <p:txBody>
          <a:bodyPr/>
          <a:lstStyle/>
          <a:p>
            <a:r>
              <a:rPr lang="de-DE" smtClean="0"/>
              <a:t>Seite </a:t>
            </a:r>
            <a:fld id="{F8FF1768-1DF2-410F-ABF6-E09C1CB8A556}" type="slidenum">
              <a:rPr lang="de-DE" smtClean="0"/>
              <a:pPr/>
              <a:t>9</a:t>
            </a:fld>
            <a:endParaRPr lang="de-DE" dirty="0"/>
          </a:p>
        </p:txBody>
      </p:sp>
      <p:sp>
        <p:nvSpPr>
          <p:cNvPr id="5" name="Kopfzeilenplatzhalter 4"/>
          <p:cNvSpPr>
            <a:spLocks noGrp="1"/>
          </p:cNvSpPr>
          <p:nvPr>
            <p:ph type="hdr" sz="quarter" idx="11"/>
          </p:nvPr>
        </p:nvSpPr>
        <p:spPr/>
        <p:txBody>
          <a:bodyPr/>
          <a:lstStyle/>
          <a:p>
            <a:r>
              <a:rPr lang="de-DE" smtClean="0"/>
              <a:t>Informationen zur Bildungsplanreform 2016</a:t>
            </a:r>
            <a:endParaRPr lang="de-DE" dirty="0"/>
          </a:p>
        </p:txBody>
      </p:sp>
    </p:spTree>
    <p:extLst>
      <p:ext uri="{BB962C8B-B14F-4D97-AF65-F5344CB8AC3E}">
        <p14:creationId xmlns:p14="http://schemas.microsoft.com/office/powerpoint/2010/main" val="3612612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pPr>
                <a:defRPr/>
              </a:pPr>
              <a:t>‹Nr.›</a:t>
            </a:fld>
            <a:endParaRPr lang="de-DE"/>
          </a:p>
        </p:txBody>
      </p:sp>
    </p:spTree>
    <p:extLst>
      <p:ext uri="{BB962C8B-B14F-4D97-AF65-F5344CB8AC3E}">
        <p14:creationId xmlns:p14="http://schemas.microsoft.com/office/powerpoint/2010/main" val="371958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9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pPr>
                <a:defRPr/>
              </a:pPr>
              <a:t>‹Nr.›</a:t>
            </a:fld>
            <a:endParaRPr lang="de-DE"/>
          </a:p>
        </p:txBody>
      </p:sp>
    </p:spTree>
    <p:extLst>
      <p:ext uri="{BB962C8B-B14F-4D97-AF65-F5344CB8AC3E}">
        <p14:creationId xmlns:p14="http://schemas.microsoft.com/office/powerpoint/2010/main" val="371958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1484784"/>
            <a:ext cx="8424862" cy="4752975"/>
          </a:xfrm>
        </p:spPr>
        <p:txBody>
          <a:bodyPr/>
          <a:lstStyle>
            <a:lvl1pPr marL="271463" indent="-271463">
              <a:buClr>
                <a:srgbClr val="FC854A"/>
              </a:buClr>
              <a:buFont typeface="Wingdings" pitchFamily="2" charset="2"/>
              <a:buChar char="§"/>
              <a:defRPr baseline="0">
                <a:latin typeface="Arial" pitchFamily="34" charset="0"/>
              </a:defRPr>
            </a:lvl1pPr>
            <a:lvl2pPr marL="719138" indent="-268288">
              <a:buClr>
                <a:srgbClr val="FC854A"/>
              </a:buClr>
              <a:buFont typeface="Wingdings" pitchFamily="2" charset="2"/>
              <a:buChar char="§"/>
              <a:defRPr sz="2000" baseline="0">
                <a:latin typeface="Arial" pitchFamily="34" charset="0"/>
              </a:defRPr>
            </a:lvl2pPr>
            <a:lvl3pPr marL="1165225" indent="-266700">
              <a:buClr>
                <a:srgbClr val="FC854A"/>
              </a:buClr>
              <a:buFont typeface="Wingdings" pitchFamily="2" charset="2"/>
              <a:buChar char="§"/>
              <a:defRPr sz="1800" baseline="0">
                <a:latin typeface="Arial" pitchFamily="34" charset="0"/>
              </a:defRPr>
            </a:lvl3pPr>
            <a:lvl4pPr marL="1611313" indent="-261938">
              <a:buClr>
                <a:srgbClr val="873E50"/>
              </a:buClr>
              <a:buFont typeface="Wingdings" pitchFamily="2" charset="2"/>
              <a:buChar char="§"/>
              <a:defRPr sz="1600" baseline="0">
                <a:latin typeface="Arial" pitchFamily="34" charset="0"/>
              </a:defRPr>
            </a:lvl4pPr>
            <a:lvl5pPr marL="2057400" indent="-261938">
              <a:buClr>
                <a:srgbClr val="873E50"/>
              </a:buClr>
              <a:buFont typeface="Wingdings" pitchFamily="2" charset="2"/>
              <a:buChar char="§"/>
              <a:defRPr sz="1400" baseline="0">
                <a:latin typeface="Arial" pitchFamily="34" charset="0"/>
              </a:defRPr>
            </a:lvl5pPr>
          </a:lstStyle>
          <a:p>
            <a:pPr lvl="0"/>
            <a:r>
              <a:rPr lang="de-DE" smtClean="0"/>
              <a:t>Textmasterformat bearbeiten</a:t>
            </a:r>
          </a:p>
          <a:p>
            <a:pPr lvl="1"/>
            <a:r>
              <a:rPr lang="de-DE" smtClean="0"/>
              <a:t>Zweite Ebene</a:t>
            </a:r>
          </a:p>
          <a:p>
            <a:pPr lvl="2"/>
            <a:r>
              <a:rPr lang="de-DE" smtClean="0"/>
              <a:t>Dritte Ebene</a:t>
            </a:r>
          </a:p>
        </p:txBody>
      </p:sp>
      <p:sp>
        <p:nvSpPr>
          <p:cNvPr id="4" name="Fußzeilenplatzhalter 4"/>
          <p:cNvSpPr>
            <a:spLocks noGrp="1"/>
          </p:cNvSpPr>
          <p:nvPr>
            <p:ph type="ftr" sz="quarter" idx="3"/>
          </p:nvPr>
        </p:nvSpPr>
        <p:spPr>
          <a:xfrm>
            <a:off x="250825" y="6356350"/>
            <a:ext cx="5768975" cy="365125"/>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tx1">
                    <a:tint val="75000"/>
                  </a:schemeClr>
                </a:solidFill>
                <a:latin typeface="Arial" pitchFamily="34" charset="0"/>
                <a:cs typeface="Arial" pitchFamily="34" charset="0"/>
              </a:defRPr>
            </a:lvl1pPr>
          </a:lstStyle>
          <a:p>
            <a:r>
              <a:rPr lang="de-DE" smtClean="0"/>
              <a:t>TITEL DES VORTRAGS</a:t>
            </a:r>
            <a:endParaRPr lang="de-DE"/>
          </a:p>
        </p:txBody>
      </p:sp>
      <p:sp>
        <p:nvSpPr>
          <p:cNvPr id="5" name="Foliennummernplatzhalter 3"/>
          <p:cNvSpPr>
            <a:spLocks noGrp="1"/>
          </p:cNvSpPr>
          <p:nvPr>
            <p:ph type="sldNum" sz="quarter" idx="11"/>
          </p:nvPr>
        </p:nvSpPr>
        <p:spPr>
          <a:xfrm>
            <a:off x="6588125" y="6309320"/>
            <a:ext cx="2133600" cy="365125"/>
          </a:xfrm>
        </p:spPr>
        <p:txBody>
          <a:bodyPr/>
          <a:lstStyle/>
          <a:p>
            <a:fld id="{B28F9D38-746F-4F66-8DFA-FA7E04203DA6}" type="slidenum">
              <a:rPr lang="de-DE" smtClean="0"/>
              <a:pPr/>
              <a:t>‹Nr.›</a:t>
            </a:fld>
            <a:endParaRPr lang="de-DE"/>
          </a:p>
        </p:txBody>
      </p:sp>
    </p:spTree>
    <p:extLst>
      <p:ext uri="{BB962C8B-B14F-4D97-AF65-F5344CB8AC3E}">
        <p14:creationId xmlns:p14="http://schemas.microsoft.com/office/powerpoint/2010/main" val="702481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Fußzeilenplatzhalter 4"/>
          <p:cNvSpPr txBox="1">
            <a:spLocks/>
          </p:cNvSpPr>
          <p:nvPr userDrawn="1"/>
        </p:nvSpPr>
        <p:spPr>
          <a:xfrm>
            <a:off x="251967" y="6453188"/>
            <a:ext cx="719633" cy="365125"/>
          </a:xfrm>
          <a:prstGeom prst="rect">
            <a:avLst/>
          </a:prstGeom>
        </p:spPr>
        <p:txBody>
          <a:bodyPr vert="horz" lIns="91440" tIns="45720" rIns="91440" bIns="45720" rtlCol="0" anchor="ctr"/>
          <a:lstStyle>
            <a:defPPr>
              <a:defRPr lang="de-DE"/>
            </a:defPPr>
            <a:lvl1pPr algn="ctr" rtl="0" eaLnBrk="0" fontAlgn="auto" hangingPunct="0">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sldNum="0"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4" name="Fußzeilenplatzhalter 4"/>
          <p:cNvSpPr txBox="1">
            <a:spLocks/>
          </p:cNvSpPr>
          <p:nvPr userDrawn="1"/>
        </p:nvSpPr>
        <p:spPr>
          <a:xfrm>
            <a:off x="251967" y="6453188"/>
            <a:ext cx="719633" cy="365125"/>
          </a:xfrm>
          <a:prstGeom prst="rect">
            <a:avLst/>
          </a:prstGeom>
        </p:spPr>
        <p:txBody>
          <a:bodyPr vert="horz" lIns="91440" tIns="45720" rIns="91440" bIns="45720" rtlCol="0" anchor="ctr"/>
          <a:lstStyle>
            <a:defPPr>
              <a:defRPr lang="de-DE"/>
            </a:defPPr>
            <a:lvl1pPr algn="ctr" rtl="0" eaLnBrk="0" fontAlgn="auto" hangingPunct="0">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fld id="{B28F9D38-746F-4F66-8DFA-FA7E04203DA6}" type="slidenum">
              <a:rPr lang="de-DE" smtClean="0"/>
              <a:pPr/>
              <a:t>‹Nr.›</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2"/>
          <p:cNvSpPr>
            <a:spLocks noGrp="1"/>
          </p:cNvSpPr>
          <p:nvPr>
            <p:ph type="ftr" sz="quarter" idx="10"/>
          </p:nvPr>
        </p:nvSpPr>
        <p:spPr/>
        <p:txBody>
          <a:bodyPr/>
          <a:lstStyle>
            <a:lvl1pPr algn="ctr">
              <a:defRPr/>
            </a:lvl1pPr>
          </a:lstStyle>
          <a:p>
            <a:r>
              <a:rPr lang="de-DE" smtClean="0"/>
              <a:t>TITEL DES VORTRAGS</a:t>
            </a:r>
            <a:endParaRPr lang="de-DE"/>
          </a:p>
        </p:txBody>
      </p:sp>
      <p:sp>
        <p:nvSpPr>
          <p:cNvPr id="3" name="Foliennummernplatzhalter 3"/>
          <p:cNvSpPr>
            <a:spLocks noGrp="1"/>
          </p:cNvSpPr>
          <p:nvPr>
            <p:ph type="sldNum" sz="quarter" idx="11"/>
          </p:nvPr>
        </p:nvSpPr>
        <p:spPr/>
        <p:txBody>
          <a:bodyPr/>
          <a:lstStyle>
            <a:lvl1pPr>
              <a:defRPr/>
            </a:lvl1pPr>
          </a:lstStyle>
          <a:p>
            <a:fld id="{B28F9D38-746F-4F66-8DFA-FA7E04203DA6}" type="slidenum">
              <a:rPr lang="de-DE" smtClean="0"/>
              <a:t>‹Nr.›</a:t>
            </a:fld>
            <a:endParaRPr lang="de-D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cSld name="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pPr>
              <a:defRPr/>
            </a:pPr>
            <a:r>
              <a:rPr lang="de-DE" smtClean="0"/>
              <a:t>Bildungsplanreform 2015 Baden-Württemberg</a:t>
            </a:r>
            <a:endParaRPr lang="de-DE"/>
          </a:p>
        </p:txBody>
      </p:sp>
      <p:sp>
        <p:nvSpPr>
          <p:cNvPr id="5" name="Foliennummernplatzhalter 5"/>
          <p:cNvSpPr>
            <a:spLocks noGrp="1"/>
          </p:cNvSpPr>
          <p:nvPr>
            <p:ph type="sldNum" sz="quarter" idx="11"/>
          </p:nvPr>
        </p:nvSpPr>
        <p:spPr>
          <a:xfrm>
            <a:off x="8316913" y="6381750"/>
            <a:ext cx="719137" cy="311150"/>
          </a:xfrm>
          <a:prstGeom prst="rect">
            <a:avLst/>
          </a:prstGeom>
        </p:spPr>
        <p:txBody>
          <a:bodyPr/>
          <a:lstStyle>
            <a:lvl1pPr>
              <a:defRPr sz="1000">
                <a:latin typeface="Arial" pitchFamily="34" charset="0"/>
                <a:cs typeface="Arial" pitchFamily="34" charset="0"/>
              </a:defRPr>
            </a:lvl1pPr>
          </a:lstStyle>
          <a:p>
            <a:pPr>
              <a:defRPr/>
            </a:pPr>
            <a:fld id="{B9B83040-7942-4169-937C-1F2142603911}" type="slidenum">
              <a:rPr lang="de-DE" smtClean="0"/>
              <a:pPr>
                <a:defRPr/>
              </a:pPr>
              <a:t>‹Nr.›</a:t>
            </a:fld>
            <a:endParaRPr lang="de-DE" dirty="0"/>
          </a:p>
        </p:txBody>
      </p:sp>
    </p:spTree>
    <p:extLst>
      <p:ext uri="{BB962C8B-B14F-4D97-AF65-F5344CB8AC3E}">
        <p14:creationId xmlns:p14="http://schemas.microsoft.com/office/powerpoint/2010/main" val="401215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0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pPr>
              <a:defRPr/>
            </a:pPr>
            <a:endParaRPr lang="de-DE" dirty="0" smtClean="0"/>
          </a:p>
          <a:p>
            <a:pPr>
              <a:defRPr/>
            </a:pPr>
            <a:endParaRPr lang="de-DE" dirty="0"/>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7BA22D5F-6554-4585-AE32-D161EF27D20C}" type="slidenum">
              <a:rPr lang="de-DE" smtClean="0"/>
              <a:pPr>
                <a:defRPr/>
              </a:pPr>
              <a:t>‹Nr.›</a:t>
            </a:fld>
            <a:endParaRPr lang="de-DE"/>
          </a:p>
        </p:txBody>
      </p:sp>
    </p:spTree>
    <p:extLst>
      <p:ext uri="{BB962C8B-B14F-4D97-AF65-F5344CB8AC3E}">
        <p14:creationId xmlns:p14="http://schemas.microsoft.com/office/powerpoint/2010/main" val="181848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1484784"/>
            <a:ext cx="8424862" cy="4752975"/>
          </a:xfrm>
        </p:spPr>
        <p:txBody>
          <a:bodyPr/>
          <a:lstStyle>
            <a:lvl1pPr marL="271463" indent="-271463">
              <a:buClr>
                <a:srgbClr val="FC854A"/>
              </a:buClr>
              <a:buFont typeface="Wingdings" pitchFamily="2" charset="2"/>
              <a:buChar char="§"/>
              <a:defRPr baseline="0">
                <a:latin typeface="Arial" pitchFamily="34" charset="0"/>
              </a:defRPr>
            </a:lvl1pPr>
            <a:lvl2pPr marL="719138" indent="-268288">
              <a:buClr>
                <a:srgbClr val="FC854A"/>
              </a:buClr>
              <a:buFont typeface="Wingdings" pitchFamily="2" charset="2"/>
              <a:buChar char="§"/>
              <a:defRPr sz="2000" baseline="0">
                <a:latin typeface="Arial" pitchFamily="34" charset="0"/>
              </a:defRPr>
            </a:lvl2pPr>
            <a:lvl3pPr marL="1165225" indent="-266700">
              <a:buClr>
                <a:srgbClr val="FC854A"/>
              </a:buClr>
              <a:buFont typeface="Wingdings" pitchFamily="2" charset="2"/>
              <a:buChar char="§"/>
              <a:defRPr sz="1800" baseline="0">
                <a:latin typeface="Arial" pitchFamily="34" charset="0"/>
              </a:defRPr>
            </a:lvl3pPr>
            <a:lvl4pPr marL="1611313" indent="-261938">
              <a:buClr>
                <a:srgbClr val="873E50"/>
              </a:buClr>
              <a:buFont typeface="Wingdings" pitchFamily="2" charset="2"/>
              <a:buChar char="§"/>
              <a:defRPr sz="1600" baseline="0">
                <a:latin typeface="Arial" pitchFamily="34" charset="0"/>
              </a:defRPr>
            </a:lvl4pPr>
            <a:lvl5pPr marL="2057400" indent="-261938">
              <a:buClr>
                <a:srgbClr val="873E50"/>
              </a:buClr>
              <a:buFont typeface="Wingdings" pitchFamily="2" charset="2"/>
              <a:buChar char="§"/>
              <a:defRPr sz="1400" baseline="0">
                <a:latin typeface="Arial" pitchFamily="34" charset="0"/>
              </a:defRPr>
            </a:lvl5pPr>
          </a:lstStyle>
          <a:p>
            <a:pPr lvl="0"/>
            <a:r>
              <a:rPr lang="de-DE" smtClean="0"/>
              <a:t>Textmasterformat bearbeiten</a:t>
            </a:r>
          </a:p>
          <a:p>
            <a:pPr lvl="1"/>
            <a:r>
              <a:rPr lang="de-DE" smtClean="0"/>
              <a:t>Zweite Ebene</a:t>
            </a:r>
          </a:p>
          <a:p>
            <a:pPr lvl="2"/>
            <a:r>
              <a:rPr lang="de-DE" smtClean="0"/>
              <a:t>Dritte Ebene</a:t>
            </a:r>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smtClean="0"/>
              <a:pPr>
                <a:defRPr/>
              </a:pPr>
              <a:t>‹Nr.›</a:t>
            </a:fld>
            <a:endParaRPr lang="de-DE"/>
          </a:p>
        </p:txBody>
      </p:sp>
    </p:spTree>
    <p:extLst>
      <p:ext uri="{BB962C8B-B14F-4D97-AF65-F5344CB8AC3E}">
        <p14:creationId xmlns:p14="http://schemas.microsoft.com/office/powerpoint/2010/main" val="3805091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pPr>
                <a:defRPr/>
              </a:pPr>
              <a:t>‹Nr.›</a:t>
            </a:fld>
            <a:endParaRPr lang="de-DE"/>
          </a:p>
        </p:txBody>
      </p:sp>
    </p:spTree>
    <p:extLst>
      <p:ext uri="{BB962C8B-B14F-4D97-AF65-F5344CB8AC3E}">
        <p14:creationId xmlns:p14="http://schemas.microsoft.com/office/powerpoint/2010/main" val="371958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pPr>
                <a:defRPr/>
              </a:pPr>
              <a:t>‹Nr.›</a:t>
            </a:fld>
            <a:endParaRPr lang="de-DE"/>
          </a:p>
        </p:txBody>
      </p:sp>
    </p:spTree>
    <p:extLst>
      <p:ext uri="{BB962C8B-B14F-4D97-AF65-F5344CB8AC3E}">
        <p14:creationId xmlns:p14="http://schemas.microsoft.com/office/powerpoint/2010/main" val="371958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emf"/><Relationship Id="rId2" Type="http://schemas.openxmlformats.org/officeDocument/2006/relationships/slideLayout" Target="../slideLayouts/slideLayout2.xml"/><Relationship Id="rId16" Type="http://schemas.openxmlformats.org/officeDocument/2006/relationships/image" Target="../media/image3.tif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57200" y="1773238"/>
            <a:ext cx="8229600" cy="435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5" name="Fußzeilenplatzhalter 4"/>
          <p:cNvSpPr>
            <a:spLocks noGrp="1"/>
          </p:cNvSpPr>
          <p:nvPr>
            <p:ph type="ftr" sz="quarter" idx="3"/>
          </p:nvPr>
        </p:nvSpPr>
        <p:spPr>
          <a:xfrm>
            <a:off x="107950" y="6453188"/>
            <a:ext cx="3743325" cy="365125"/>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tx1">
                    <a:tint val="75000"/>
                  </a:schemeClr>
                </a:solidFill>
                <a:latin typeface="Arial" pitchFamily="34" charset="0"/>
                <a:cs typeface="Arial" pitchFamily="34" charset="0"/>
              </a:defRPr>
            </a:lvl1pPr>
          </a:lstStyle>
          <a:p>
            <a:r>
              <a:rPr lang="de-DE" dirty="0" smtClean="0"/>
              <a:t>TITEL DES VORTRAGS</a:t>
            </a:r>
            <a:endParaRPr lang="de-DE" dirty="0"/>
          </a:p>
        </p:txBody>
      </p:sp>
      <p:sp>
        <p:nvSpPr>
          <p:cNvPr id="6" name="Foliennummernplatzhalter 5"/>
          <p:cNvSpPr>
            <a:spLocks noGrp="1"/>
          </p:cNvSpPr>
          <p:nvPr>
            <p:ph type="sldNum" sz="quarter" idx="4"/>
          </p:nvPr>
        </p:nvSpPr>
        <p:spPr>
          <a:xfrm>
            <a:off x="6588125" y="647223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fld id="{B28F9D38-746F-4F66-8DFA-FA7E04203DA6}" type="slidenum">
              <a:rPr lang="de-DE" smtClean="0"/>
              <a:t>‹Nr.›</a:t>
            </a:fld>
            <a:endParaRPr lang="de-DE"/>
          </a:p>
        </p:txBody>
      </p:sp>
      <p:pic>
        <p:nvPicPr>
          <p:cNvPr id="1029" name="Picture 5" descr="logo_ls_farbig_vektor_S-korrigiert"/>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6804025" y="177800"/>
            <a:ext cx="2116138" cy="576263"/>
          </a:xfrm>
          <a:prstGeom prst="rect">
            <a:avLst/>
          </a:prstGeom>
          <a:noFill/>
          <a:ln w="9525">
            <a:noFill/>
            <a:miter lim="800000"/>
            <a:headEnd/>
            <a:tailEnd/>
          </a:ln>
        </p:spPr>
      </p:pic>
      <p:sp>
        <p:nvSpPr>
          <p:cNvPr id="10" name="Textfeld 9"/>
          <p:cNvSpPr txBox="1"/>
          <p:nvPr/>
        </p:nvSpPr>
        <p:spPr>
          <a:xfrm>
            <a:off x="223838" y="1012825"/>
            <a:ext cx="8696325" cy="431800"/>
          </a:xfrm>
          <a:prstGeom prst="rect">
            <a:avLst/>
          </a:prstGeom>
          <a:solidFill>
            <a:srgbClr val="FFFF99"/>
          </a:solidFill>
        </p:spPr>
        <p:txBody>
          <a:bodyPr>
            <a:spAutoFit/>
          </a:bodyPr>
          <a:lstStyle/>
          <a:p>
            <a:pPr algn="ctr" fontAlgn="auto">
              <a:spcBef>
                <a:spcPts val="0"/>
              </a:spcBef>
              <a:spcAft>
                <a:spcPts val="0"/>
              </a:spcAft>
              <a:defRPr/>
            </a:pPr>
            <a:endParaRPr lang="de-DE" sz="2800" b="1" dirty="0">
              <a:latin typeface="Arial" pitchFamily="34" charset="0"/>
              <a:cs typeface="Arial" pitchFamily="34" charset="0"/>
            </a:endParaRPr>
          </a:p>
        </p:txBody>
      </p:sp>
      <p:pic>
        <p:nvPicPr>
          <p:cNvPr id="1031" name="Grafik 1"/>
          <p:cNvPicPr>
            <a:picLocks noChangeAspect="1"/>
          </p:cNvPicPr>
          <p:nvPr/>
        </p:nvPicPr>
        <p:blipFill>
          <a:blip r:embed="rId15"/>
          <a:srcRect/>
          <a:stretch>
            <a:fillRect/>
          </a:stretch>
        </p:blipFill>
        <p:spPr bwMode="auto">
          <a:xfrm>
            <a:off x="241300" y="82550"/>
            <a:ext cx="1873250" cy="768350"/>
          </a:xfrm>
          <a:prstGeom prst="rect">
            <a:avLst/>
          </a:prstGeom>
          <a:noFill/>
          <a:ln w="9525">
            <a:noFill/>
            <a:miter lim="800000"/>
            <a:headEnd/>
            <a:tailEnd/>
          </a:ln>
        </p:spPr>
      </p:pic>
      <p:pic>
        <p:nvPicPr>
          <p:cNvPr id="8" name="Bild 7" descr="Bildungdieallengerechtwird.tif"/>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956376" y="6106240"/>
            <a:ext cx="1024128" cy="707136"/>
          </a:xfrm>
          <a:prstGeom prst="rect">
            <a:avLst/>
          </a:prstGeom>
        </p:spPr>
      </p:pic>
      <p:pic>
        <p:nvPicPr>
          <p:cNvPr id="9" name="Bild 8"/>
          <p:cNvPicPr>
            <a:picLocks/>
          </p:cNvPicPr>
          <p:nvPr userDrawn="1"/>
        </p:nvPicPr>
        <p:blipFill>
          <a:blip r:embed="rId17"/>
          <a:stretch>
            <a:fillRect/>
          </a:stretch>
        </p:blipFill>
        <p:spPr>
          <a:xfrm flipV="1">
            <a:off x="217104" y="6021288"/>
            <a:ext cx="8712968" cy="36008"/>
          </a:xfrm>
          <a:prstGeom prst="rect">
            <a:avLst/>
          </a:prstGeom>
        </p:spPr>
      </p:pic>
    </p:spTree>
  </p:cSld>
  <p:clrMap bg1="lt1" tx1="dk1" bg2="lt2" tx2="dk2" accent1="accent1" accent2="accent2" accent3="accent3" accent4="accent4" accent5="accent5" accent6="accent6" hlink="hlink" folHlink="folHlink"/>
  <p:sldLayoutIdLst>
    <p:sldLayoutId id="2147483742" r:id="rId1"/>
    <p:sldLayoutId id="2147483745" r:id="rId2"/>
    <p:sldLayoutId id="2147483747" r:id="rId3"/>
    <p:sldLayoutId id="2147483748" r:id="rId4"/>
    <p:sldLayoutId id="2147483749" r:id="rId5"/>
    <p:sldLayoutId id="2147483750" r:id="rId6"/>
    <p:sldLayoutId id="2147483751" r:id="rId7"/>
    <p:sldLayoutId id="2147483755" r:id="rId8"/>
    <p:sldLayoutId id="2147483756" r:id="rId9"/>
    <p:sldLayoutId id="2147483757" r:id="rId10"/>
    <p:sldLayoutId id="2147483758" r:id="rId11"/>
    <p:sldLayoutId id="2147483768" r:id="rId12"/>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sldNum="0"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7F7F7F"/>
        </a:buClr>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200" kern="1200">
          <a:solidFill>
            <a:schemeClr val="tx1"/>
          </a:solidFill>
          <a:latin typeface="Arial" pitchFamily="34" charset="0"/>
          <a:ea typeface="+mn-ea"/>
          <a:cs typeface="Arial" pitchFamily="34" charset="0"/>
        </a:defRPr>
      </a:lvl2pPr>
      <a:lvl3pPr marL="1257300" indent="-342900" algn="l" rtl="0" eaLnBrk="1" fontAlgn="base" hangingPunct="1">
        <a:spcBef>
          <a:spcPct val="20000"/>
        </a:spcBef>
        <a:spcAft>
          <a:spcPct val="0"/>
        </a:spcAft>
        <a:buClr>
          <a:srgbClr val="7F7F7F"/>
        </a:buClr>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www.bildung-staerkt-menschen.de/"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www.kultusportal-bw.de/"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hyperlink" Target="http://www.bildungsplaene-bw.d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0" y="4113021"/>
            <a:ext cx="9144000" cy="1332203"/>
          </a:xfrm>
        </p:spPr>
        <p:txBody>
          <a:bodyPr>
            <a:normAutofit/>
          </a:bodyPr>
          <a:lstStyle/>
          <a:p>
            <a:pPr eaLnBrk="0" hangingPunct="0"/>
            <a:r>
              <a:rPr lang="de-DE" dirty="0" smtClean="0">
                <a:latin typeface="Calibri"/>
                <a:cs typeface="Calibri"/>
              </a:rPr>
              <a:t>Bildungsplanreform 2016</a:t>
            </a:r>
            <a:br>
              <a:rPr lang="de-DE" dirty="0" smtClean="0">
                <a:latin typeface="Calibri"/>
                <a:cs typeface="Calibri"/>
              </a:rPr>
            </a:br>
            <a:r>
              <a:rPr lang="de-DE" sz="3400" dirty="0" smtClean="0">
                <a:latin typeface="Calibri"/>
                <a:cs typeface="Calibri"/>
              </a:rPr>
              <a:t>der allgemein bildenden Schulen</a:t>
            </a:r>
            <a:endParaRPr lang="de-DE" sz="3400" dirty="0">
              <a:latin typeface="Calibri"/>
              <a:cs typeface="Calibri"/>
            </a:endParaRPr>
          </a:p>
        </p:txBody>
      </p:sp>
      <p:sp>
        <p:nvSpPr>
          <p:cNvPr id="7" name="Rectangle 3"/>
          <p:cNvSpPr>
            <a:spLocks noGrp="1" noChangeArrowheads="1"/>
          </p:cNvSpPr>
          <p:nvPr>
            <p:ph type="subTitle" idx="1"/>
          </p:nvPr>
        </p:nvSpPr>
        <p:spPr>
          <a:xfrm>
            <a:off x="0" y="5661248"/>
            <a:ext cx="9144000" cy="936104"/>
          </a:xfrm>
        </p:spPr>
        <p:txBody>
          <a:bodyPr/>
          <a:lstStyle/>
          <a:p>
            <a:r>
              <a:rPr lang="de-DE" sz="1600" dirty="0" smtClean="0"/>
              <a:t>Michaela </a:t>
            </a:r>
            <a:r>
              <a:rPr lang="de-DE" sz="1600" dirty="0" err="1" smtClean="0"/>
              <a:t>Deeth</a:t>
            </a:r>
            <a:r>
              <a:rPr lang="de-DE" sz="1600" dirty="0" smtClean="0"/>
              <a:t>, Kooperationssitzung Kindergarten- Grundschule </a:t>
            </a:r>
            <a:r>
              <a:rPr lang="de-DE" sz="1600" dirty="0"/>
              <a:t>S</a:t>
            </a:r>
            <a:r>
              <a:rPr lang="de-DE" sz="1600" dirty="0" smtClean="0"/>
              <a:t>igmaringen, 24.09.2015</a:t>
            </a:r>
            <a:endParaRPr lang="de-DE" sz="1600" dirty="0"/>
          </a:p>
        </p:txBody>
      </p:sp>
      <p:pic>
        <p:nvPicPr>
          <p:cNvPr id="8" name="Bild 7"/>
          <p:cNvPicPr>
            <a:picLocks noChangeAspect="1"/>
          </p:cNvPicPr>
          <p:nvPr/>
        </p:nvPicPr>
        <p:blipFill>
          <a:blip r:embed="rId3"/>
          <a:stretch>
            <a:fillRect/>
          </a:stretch>
        </p:blipFill>
        <p:spPr>
          <a:xfrm>
            <a:off x="2483768" y="1196752"/>
            <a:ext cx="4206609" cy="2679457"/>
          </a:xfrm>
          <a:prstGeom prst="rect">
            <a:avLst/>
          </a:prstGeom>
        </p:spPr>
      </p:pic>
      <p:sp>
        <p:nvSpPr>
          <p:cNvPr id="2" name="Textfeld 1"/>
          <p:cNvSpPr txBox="1"/>
          <p:nvPr/>
        </p:nvSpPr>
        <p:spPr>
          <a:xfrm>
            <a:off x="251520" y="6309320"/>
            <a:ext cx="504056" cy="261610"/>
          </a:xfrm>
          <a:prstGeom prst="rect">
            <a:avLst/>
          </a:prstGeom>
          <a:noFill/>
        </p:spPr>
        <p:txBody>
          <a:bodyPr wrap="square" rtlCol="0">
            <a:spAutoFit/>
          </a:bodyPr>
          <a:lstStyle/>
          <a:p>
            <a:r>
              <a:rPr lang="de-DE" sz="1100" dirty="0" smtClean="0">
                <a:latin typeface="Arial" panose="020B0604020202020204" pitchFamily="34" charset="0"/>
                <a:cs typeface="Arial" panose="020B0604020202020204" pitchFamily="34" charset="0"/>
              </a:rPr>
              <a:t>1</a:t>
            </a:r>
            <a:endParaRPr lang="de-DE" sz="11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3"/>
          <p:cNvSpPr txBox="1">
            <a:spLocks noChangeArrowheads="1"/>
          </p:cNvSpPr>
          <p:nvPr/>
        </p:nvSpPr>
        <p:spPr bwMode="auto">
          <a:xfrm>
            <a:off x="248246" y="960909"/>
            <a:ext cx="8696325" cy="523220"/>
          </a:xfrm>
          <a:prstGeom prst="rect">
            <a:avLst/>
          </a:prstGeom>
          <a:noFill/>
          <a:ln w="9525">
            <a:noFill/>
            <a:miter lim="800000"/>
            <a:headEnd/>
            <a:tailEnd/>
          </a:ln>
        </p:spPr>
        <p:txBody>
          <a:bodyPr>
            <a:spAutoFit/>
          </a:bodyPr>
          <a:lstStyle/>
          <a:p>
            <a:pPr algn="ctr"/>
            <a:r>
              <a:rPr lang="de-DE" sz="2800" dirty="0" smtClean="0">
                <a:latin typeface="Calibri"/>
                <a:cs typeface="Calibri"/>
              </a:rPr>
              <a:t>Struktur der Fachpläne</a:t>
            </a:r>
            <a:endParaRPr lang="de-DE" sz="2800" dirty="0">
              <a:latin typeface="Calibri"/>
              <a:cs typeface="Calibri"/>
            </a:endParaRPr>
          </a:p>
        </p:txBody>
      </p:sp>
      <p:sp>
        <p:nvSpPr>
          <p:cNvPr id="4" name="Textfeld 3"/>
          <p:cNvSpPr txBox="1"/>
          <p:nvPr/>
        </p:nvSpPr>
        <p:spPr>
          <a:xfrm>
            <a:off x="251520" y="6309320"/>
            <a:ext cx="504056" cy="261610"/>
          </a:xfrm>
          <a:prstGeom prst="rect">
            <a:avLst/>
          </a:prstGeom>
          <a:noFill/>
        </p:spPr>
        <p:txBody>
          <a:bodyPr wrap="square" rtlCol="0">
            <a:spAutoFit/>
          </a:bodyPr>
          <a:lstStyle/>
          <a:p>
            <a:r>
              <a:rPr lang="de-DE" sz="1100" dirty="0" smtClean="0">
                <a:latin typeface="Arial" panose="020B0604020202020204" pitchFamily="34" charset="0"/>
                <a:cs typeface="Arial" panose="020B0604020202020204" pitchFamily="34" charset="0"/>
              </a:rPr>
              <a:t>10</a:t>
            </a:r>
            <a:endParaRPr lang="de-DE" sz="1100" dirty="0">
              <a:latin typeface="Arial" panose="020B0604020202020204" pitchFamily="34" charset="0"/>
              <a:cs typeface="Arial" panose="020B0604020202020204" pitchFamily="34" charset="0"/>
            </a:endParaRPr>
          </a:p>
        </p:txBody>
      </p:sp>
      <p:sp>
        <p:nvSpPr>
          <p:cNvPr id="6" name="Abgerundetes Rechteck 5"/>
          <p:cNvSpPr/>
          <p:nvPr/>
        </p:nvSpPr>
        <p:spPr>
          <a:xfrm>
            <a:off x="1835696" y="1988840"/>
            <a:ext cx="6192688" cy="960107"/>
          </a:xfrm>
          <a:prstGeom prst="roundRect">
            <a:avLst/>
          </a:prstGeom>
        </p:spPr>
        <p:style>
          <a:lnRef idx="2">
            <a:schemeClr val="accent2"/>
          </a:lnRef>
          <a:fillRef idx="1">
            <a:schemeClr val="lt1"/>
          </a:fillRef>
          <a:effectRef idx="0">
            <a:schemeClr val="accent2"/>
          </a:effectRef>
          <a:fontRef idx="minor">
            <a:schemeClr val="dk1"/>
          </a:fontRef>
        </p:style>
        <p:txBody>
          <a:bodyPr lIns="54000" rIns="54000" rtlCol="0" anchor="ctr"/>
          <a:lstStyle/>
          <a:p>
            <a:pPr algn="ctr"/>
            <a:r>
              <a:rPr lang="de-DE" sz="2000" b="1" dirty="0" smtClean="0">
                <a:latin typeface="Arial" panose="020B0604020202020204" pitchFamily="34" charset="0"/>
                <a:cs typeface="Arial" panose="020B0604020202020204" pitchFamily="34" charset="0"/>
              </a:rPr>
              <a:t>Prozessbezogene Kompetenzen</a:t>
            </a:r>
          </a:p>
          <a:p>
            <a:pPr algn="ctr"/>
            <a:endParaRPr lang="de-DE" sz="1200" b="1" dirty="0">
              <a:latin typeface="Arial" panose="020B0604020202020204" pitchFamily="34" charset="0"/>
              <a:cs typeface="Arial" panose="020B0604020202020204" pitchFamily="34" charset="0"/>
            </a:endParaRPr>
          </a:p>
          <a:p>
            <a:pPr algn="ctr"/>
            <a:r>
              <a:rPr lang="de-DE" sz="2000" dirty="0" smtClean="0">
                <a:latin typeface="Arial" panose="020B0604020202020204" pitchFamily="34" charset="0"/>
                <a:cs typeface="Arial" panose="020B0604020202020204" pitchFamily="34" charset="0"/>
              </a:rPr>
              <a:t>übergreifend</a:t>
            </a:r>
            <a:r>
              <a:rPr lang="de-DE" sz="2000" dirty="0">
                <a:latin typeface="Arial" panose="020B0604020202020204" pitchFamily="34" charset="0"/>
                <a:cs typeface="Arial" panose="020B0604020202020204" pitchFamily="34" charset="0"/>
              </a:rPr>
              <a:t>, allgemeine Ziele des Fachs betreffend</a:t>
            </a:r>
          </a:p>
        </p:txBody>
      </p:sp>
      <p:sp>
        <p:nvSpPr>
          <p:cNvPr id="7" name="Abgerundetes Rechteck 6"/>
          <p:cNvSpPr/>
          <p:nvPr/>
        </p:nvSpPr>
        <p:spPr>
          <a:xfrm>
            <a:off x="1835696" y="3212976"/>
            <a:ext cx="6192688" cy="1656184"/>
          </a:xfrm>
          <a:prstGeom prst="roundRect">
            <a:avLst/>
          </a:prstGeom>
        </p:spPr>
        <p:style>
          <a:lnRef idx="2">
            <a:schemeClr val="accent6"/>
          </a:lnRef>
          <a:fillRef idx="1">
            <a:schemeClr val="lt1"/>
          </a:fillRef>
          <a:effectRef idx="0">
            <a:schemeClr val="accent6"/>
          </a:effectRef>
          <a:fontRef idx="minor">
            <a:schemeClr val="dk1"/>
          </a:fontRef>
        </p:style>
        <p:txBody>
          <a:bodyPr lIns="54000" rIns="54000" rtlCol="0" anchor="ctr"/>
          <a:lstStyle/>
          <a:p>
            <a:pPr algn="ctr"/>
            <a:r>
              <a:rPr lang="de-DE" sz="2000" b="1" dirty="0" smtClean="0">
                <a:latin typeface="Arial" panose="020B0604020202020204" pitchFamily="34" charset="0"/>
                <a:cs typeface="Arial" panose="020B0604020202020204" pitchFamily="34" charset="0"/>
              </a:rPr>
              <a:t>Standards für inhaltsbezogene Kompetenzen </a:t>
            </a:r>
          </a:p>
          <a:p>
            <a:pPr algn="ctr"/>
            <a:endParaRPr lang="de-DE" sz="1200" dirty="0">
              <a:latin typeface="Arial" panose="020B0604020202020204" pitchFamily="34" charset="0"/>
              <a:cs typeface="Arial" panose="020B0604020202020204" pitchFamily="34" charset="0"/>
            </a:endParaRPr>
          </a:p>
          <a:p>
            <a:pPr algn="ctr"/>
            <a:r>
              <a:rPr lang="de-DE" sz="2000" dirty="0" smtClean="0">
                <a:latin typeface="Arial" panose="020B0604020202020204" pitchFamily="34" charset="0"/>
                <a:cs typeface="Arial" panose="020B0604020202020204" pitchFamily="34" charset="0"/>
              </a:rPr>
              <a:t>Kompetenzbeschreibung</a:t>
            </a:r>
          </a:p>
          <a:p>
            <a:pPr marL="342900" indent="-342900" algn="ctr">
              <a:buFont typeface="Arial" pitchFamily="34" charset="0"/>
              <a:buChar char="•"/>
            </a:pPr>
            <a:endParaRPr lang="de-DE" sz="2000" dirty="0">
              <a:latin typeface="Arial" panose="020B0604020202020204" pitchFamily="34" charset="0"/>
              <a:cs typeface="Arial" panose="020B0604020202020204" pitchFamily="34" charset="0"/>
            </a:endParaRPr>
          </a:p>
          <a:p>
            <a:pPr algn="ctr"/>
            <a:r>
              <a:rPr lang="de-DE" sz="2000" dirty="0" smtClean="0">
                <a:latin typeface="Arial" panose="020B0604020202020204" pitchFamily="34" charset="0"/>
                <a:cs typeface="Arial" panose="020B0604020202020204" pitchFamily="34" charset="0"/>
              </a:rPr>
              <a:t>Teilkompetenzen mit Kenntnissen</a:t>
            </a:r>
            <a:endParaRPr lang="de-DE" sz="2000" dirty="0">
              <a:latin typeface="Arial" panose="020B0604020202020204" pitchFamily="34" charset="0"/>
              <a:cs typeface="Arial" panose="020B0604020202020204" pitchFamily="34" charset="0"/>
            </a:endParaRPr>
          </a:p>
        </p:txBody>
      </p:sp>
      <p:sp>
        <p:nvSpPr>
          <p:cNvPr id="2" name="Textfeld 1"/>
          <p:cNvSpPr txBox="1"/>
          <p:nvPr/>
        </p:nvSpPr>
        <p:spPr>
          <a:xfrm>
            <a:off x="1907704" y="1556792"/>
            <a:ext cx="6013176" cy="369332"/>
          </a:xfrm>
          <a:prstGeom prst="rect">
            <a:avLst/>
          </a:prstGeom>
          <a:noFill/>
        </p:spPr>
        <p:txBody>
          <a:bodyPr wrap="square" rtlCol="0">
            <a:spAutoFit/>
          </a:bodyPr>
          <a:lstStyle/>
          <a:p>
            <a:r>
              <a:rPr lang="de-DE" sz="1800" b="1" dirty="0" smtClean="0">
                <a:solidFill>
                  <a:srgbClr val="C00000"/>
                </a:solidFill>
                <a:latin typeface="Arial" panose="020B0604020202020204" pitchFamily="34" charset="0"/>
                <a:cs typeface="Arial" panose="020B0604020202020204" pitchFamily="34" charset="0"/>
              </a:rPr>
              <a:t>Bildungsabschnitte: Grundschule, HSA, MSA, Abitur </a:t>
            </a:r>
            <a:endParaRPr lang="de-DE" sz="1800" b="1" dirty="0">
              <a:solidFill>
                <a:srgbClr val="C00000"/>
              </a:solidFill>
              <a:latin typeface="Arial" panose="020B0604020202020204" pitchFamily="34" charset="0"/>
              <a:cs typeface="Arial" panose="020B0604020202020204" pitchFamily="34" charset="0"/>
            </a:endParaRPr>
          </a:p>
        </p:txBody>
      </p:sp>
      <p:sp>
        <p:nvSpPr>
          <p:cNvPr id="8" name="Textfeld 7"/>
          <p:cNvSpPr txBox="1"/>
          <p:nvPr/>
        </p:nvSpPr>
        <p:spPr>
          <a:xfrm>
            <a:off x="1907704" y="5013176"/>
            <a:ext cx="7272808" cy="923330"/>
          </a:xfrm>
          <a:prstGeom prst="rect">
            <a:avLst/>
          </a:prstGeom>
          <a:noFill/>
        </p:spPr>
        <p:txBody>
          <a:bodyPr wrap="square" rtlCol="0">
            <a:spAutoFit/>
          </a:bodyPr>
          <a:lstStyle/>
          <a:p>
            <a:r>
              <a:rPr lang="de-DE" sz="1800" b="1" dirty="0" smtClean="0">
                <a:solidFill>
                  <a:srgbClr val="FF9933"/>
                </a:solidFill>
                <a:latin typeface="Arial" panose="020B0604020202020204" pitchFamily="34" charset="0"/>
                <a:cs typeface="Arial" panose="020B0604020202020204" pitchFamily="34" charset="0"/>
              </a:rPr>
              <a:t>Standardstufen:	2 - 4 		(</a:t>
            </a:r>
            <a:r>
              <a:rPr lang="de-DE" sz="1800" b="1" i="1" dirty="0" smtClean="0">
                <a:solidFill>
                  <a:srgbClr val="FF9933"/>
                </a:solidFill>
                <a:latin typeface="Arial" panose="020B0604020202020204" pitchFamily="34" charset="0"/>
                <a:cs typeface="Arial" panose="020B0604020202020204" pitchFamily="34" charset="0"/>
              </a:rPr>
              <a:t>Grundschule</a:t>
            </a:r>
            <a:r>
              <a:rPr lang="de-DE" sz="1800" b="1" dirty="0" smtClean="0">
                <a:solidFill>
                  <a:srgbClr val="FF9933"/>
                </a:solidFill>
                <a:latin typeface="Arial" panose="020B0604020202020204" pitchFamily="34" charset="0"/>
                <a:cs typeface="Arial" panose="020B0604020202020204" pitchFamily="34" charset="0"/>
              </a:rPr>
              <a:t>)</a:t>
            </a:r>
          </a:p>
          <a:p>
            <a:r>
              <a:rPr lang="de-DE" sz="1800" b="1" dirty="0" smtClean="0">
                <a:solidFill>
                  <a:srgbClr val="FF9933"/>
                </a:solidFill>
                <a:latin typeface="Arial" panose="020B0604020202020204" pitchFamily="34" charset="0"/>
                <a:cs typeface="Arial" panose="020B0604020202020204" pitchFamily="34" charset="0"/>
              </a:rPr>
              <a:t>	            	OS - HSA - MSA	(</a:t>
            </a:r>
            <a:r>
              <a:rPr lang="de-DE" sz="1800" b="1" i="1" dirty="0" smtClean="0">
                <a:solidFill>
                  <a:srgbClr val="FF9933"/>
                </a:solidFill>
                <a:latin typeface="Arial" panose="020B0604020202020204" pitchFamily="34" charset="0"/>
                <a:cs typeface="Arial" panose="020B0604020202020204" pitchFamily="34" charset="0"/>
              </a:rPr>
              <a:t>gemeinsamer Plan</a:t>
            </a:r>
            <a:r>
              <a:rPr lang="de-DE" sz="1800" b="1" dirty="0" smtClean="0">
                <a:solidFill>
                  <a:srgbClr val="FF9933"/>
                </a:solidFill>
                <a:latin typeface="Arial" panose="020B0604020202020204" pitchFamily="34" charset="0"/>
                <a:cs typeface="Arial" panose="020B0604020202020204" pitchFamily="34" charset="0"/>
              </a:rPr>
              <a:t>)</a:t>
            </a:r>
          </a:p>
          <a:p>
            <a:r>
              <a:rPr lang="de-DE" sz="1800" b="1" dirty="0" smtClean="0">
                <a:solidFill>
                  <a:srgbClr val="FF9933"/>
                </a:solidFill>
                <a:latin typeface="Arial" panose="020B0604020202020204" pitchFamily="34" charset="0"/>
                <a:cs typeface="Arial" panose="020B0604020202020204" pitchFamily="34" charset="0"/>
              </a:rPr>
              <a:t>	            	6 - 8 - 10 - 12 	(</a:t>
            </a:r>
            <a:r>
              <a:rPr lang="de-DE" sz="1800" b="1" i="1" dirty="0" smtClean="0">
                <a:solidFill>
                  <a:srgbClr val="FF9933"/>
                </a:solidFill>
                <a:latin typeface="Arial" panose="020B0604020202020204" pitchFamily="34" charset="0"/>
                <a:cs typeface="Arial" panose="020B0604020202020204" pitchFamily="34" charset="0"/>
              </a:rPr>
              <a:t>Gymnasium</a:t>
            </a:r>
            <a:r>
              <a:rPr lang="de-DE" sz="1800" b="1" dirty="0" smtClean="0">
                <a:solidFill>
                  <a:srgbClr val="FF9933"/>
                </a:solidFill>
                <a:latin typeface="Arial" panose="020B0604020202020204" pitchFamily="34" charset="0"/>
                <a:cs typeface="Arial" panose="020B0604020202020204" pitchFamily="34" charset="0"/>
              </a:rPr>
              <a:t>)  </a:t>
            </a:r>
            <a:endParaRPr lang="de-DE" sz="1800" b="1" dirty="0">
              <a:solidFill>
                <a:srgbClr val="FF9933"/>
              </a:solidFill>
              <a:latin typeface="Arial" panose="020B0604020202020204" pitchFamily="34" charset="0"/>
              <a:cs typeface="Arial" panose="020B0604020202020204" pitchFamily="34" charset="0"/>
            </a:endParaRPr>
          </a:p>
        </p:txBody>
      </p:sp>
      <p:sp>
        <p:nvSpPr>
          <p:cNvPr id="3" name="Richtungspfeil 2"/>
          <p:cNvSpPr/>
          <p:nvPr/>
        </p:nvSpPr>
        <p:spPr>
          <a:xfrm>
            <a:off x="251520" y="1988840"/>
            <a:ext cx="1800200" cy="1008112"/>
          </a:xfrm>
          <a:prstGeom prst="homePlat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de-DE" sz="1800" dirty="0" smtClean="0">
                <a:latin typeface="Arial" panose="020B0604020202020204" pitchFamily="34" charset="0"/>
                <a:cs typeface="Arial" panose="020B0604020202020204" pitchFamily="34" charset="0"/>
              </a:rPr>
              <a:t>Ende des Bildungs-abschnitts </a:t>
            </a:r>
            <a:endParaRPr lang="de-DE" sz="1800" dirty="0">
              <a:latin typeface="Arial" panose="020B0604020202020204" pitchFamily="34" charset="0"/>
              <a:cs typeface="Arial" panose="020B0604020202020204" pitchFamily="34" charset="0"/>
            </a:endParaRPr>
          </a:p>
        </p:txBody>
      </p:sp>
      <p:sp>
        <p:nvSpPr>
          <p:cNvPr id="10" name="Richtungspfeil 9"/>
          <p:cNvSpPr/>
          <p:nvPr/>
        </p:nvSpPr>
        <p:spPr>
          <a:xfrm>
            <a:off x="251520" y="3501008"/>
            <a:ext cx="1800200" cy="1152128"/>
          </a:xfrm>
          <a:prstGeom prst="homePlat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de-DE" sz="1800" dirty="0" smtClean="0">
                <a:latin typeface="Arial" panose="020B0604020202020204" pitchFamily="34" charset="0"/>
                <a:cs typeface="Arial" panose="020B0604020202020204" pitchFamily="34" charset="0"/>
              </a:rPr>
              <a:t>Standards für jeweilige Stufe</a:t>
            </a:r>
            <a:endParaRPr lang="de-DE" sz="1800" dirty="0">
              <a:latin typeface="Arial" panose="020B0604020202020204" pitchFamily="34" charset="0"/>
              <a:cs typeface="Arial" panose="020B0604020202020204" pitchFamily="34" charset="0"/>
            </a:endParaRPr>
          </a:p>
        </p:txBody>
      </p:sp>
      <p:sp>
        <p:nvSpPr>
          <p:cNvPr id="9" name="Nach links gekrümmter Pfeil 8"/>
          <p:cNvSpPr/>
          <p:nvPr/>
        </p:nvSpPr>
        <p:spPr>
          <a:xfrm>
            <a:off x="8028384" y="2492896"/>
            <a:ext cx="504056" cy="1584176"/>
          </a:xfrm>
          <a:prstGeom prst="curvedLeftArrow">
            <a:avLst/>
          </a:prstGeom>
          <a:solidFill>
            <a:srgbClr val="C00000"/>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solidFill>
                <a:schemeClr val="tx1"/>
              </a:solidFill>
            </a:endParaRPr>
          </a:p>
        </p:txBody>
      </p:sp>
      <p:sp>
        <p:nvSpPr>
          <p:cNvPr id="12" name="Nach links gekrümmter Pfeil 11"/>
          <p:cNvSpPr/>
          <p:nvPr/>
        </p:nvSpPr>
        <p:spPr>
          <a:xfrm>
            <a:off x="8028384" y="2636912"/>
            <a:ext cx="360040" cy="1152128"/>
          </a:xfrm>
          <a:prstGeom prst="curvedLeftArrow">
            <a:avLst/>
          </a:prstGeom>
          <a:solidFill>
            <a:schemeClr val="accent6">
              <a:lumMod val="75000"/>
            </a:schemeClr>
          </a:solidFill>
          <a:ln>
            <a:noFill/>
          </a:ln>
          <a:scene3d>
            <a:camera prst="orthographicFront">
              <a:rot lat="10800000" lon="0" rev="0"/>
            </a:camera>
            <a:lightRig rig="threePt" dir="t"/>
          </a:scene3d>
        </p:spPr>
        <p:style>
          <a:lnRef idx="1">
            <a:schemeClr val="accent6"/>
          </a:lnRef>
          <a:fillRef idx="2">
            <a:schemeClr val="accent6"/>
          </a:fillRef>
          <a:effectRef idx="1">
            <a:schemeClr val="accent6"/>
          </a:effectRef>
          <a:fontRef idx="minor">
            <a:schemeClr val="dk1"/>
          </a:fontRef>
        </p:style>
        <p:txBody>
          <a:bodyPr rtlCol="0" anchor="ctr"/>
          <a:lstStyle/>
          <a:p>
            <a:pPr algn="ctr"/>
            <a:endParaRPr lang="de-DE">
              <a:solidFill>
                <a:schemeClr val="tx1"/>
              </a:solidFill>
            </a:endParaRPr>
          </a:p>
        </p:txBody>
      </p:sp>
      <p:sp>
        <p:nvSpPr>
          <p:cNvPr id="11" name="Textfeld 10"/>
          <p:cNvSpPr txBox="1"/>
          <p:nvPr/>
        </p:nvSpPr>
        <p:spPr>
          <a:xfrm>
            <a:off x="8460432" y="1988840"/>
            <a:ext cx="461665" cy="2520280"/>
          </a:xfrm>
          <a:prstGeom prst="rect">
            <a:avLst/>
          </a:prstGeom>
          <a:noFill/>
        </p:spPr>
        <p:txBody>
          <a:bodyPr vert="vert270" wrap="square" rtlCol="0">
            <a:spAutoFit/>
          </a:bodyPr>
          <a:lstStyle/>
          <a:p>
            <a:r>
              <a:rPr lang="de-DE" sz="1800" dirty="0" smtClean="0">
                <a:latin typeface="Arial" panose="020B0604020202020204" pitchFamily="34" charset="0"/>
                <a:cs typeface="Arial" panose="020B0604020202020204" pitchFamily="34" charset="0"/>
              </a:rPr>
              <a:t>Verknüpfung </a:t>
            </a:r>
            <a:r>
              <a:rPr lang="de-DE" sz="1800" smtClean="0">
                <a:latin typeface="Arial" panose="020B0604020202020204" pitchFamily="34" charset="0"/>
                <a:cs typeface="Arial" panose="020B0604020202020204" pitchFamily="34" charset="0"/>
              </a:rPr>
              <a:t>/ Verweise </a:t>
            </a:r>
            <a:endParaRPr lang="de-DE" sz="1800" dirty="0">
              <a:latin typeface="Arial" panose="020B0604020202020204" pitchFamily="34" charset="0"/>
              <a:cs typeface="Arial" panose="020B0604020202020204" pitchFamily="34" charset="0"/>
            </a:endParaRPr>
          </a:p>
        </p:txBody>
      </p:sp>
      <p:cxnSp>
        <p:nvCxnSpPr>
          <p:cNvPr id="14" name="Gerade Verbindung mit Pfeil 13"/>
          <p:cNvCxnSpPr/>
          <p:nvPr/>
        </p:nvCxnSpPr>
        <p:spPr>
          <a:xfrm>
            <a:off x="4932040" y="4149080"/>
            <a:ext cx="0" cy="2880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841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Line 4"/>
          <p:cNvSpPr>
            <a:spLocks noChangeShapeType="1"/>
          </p:cNvSpPr>
          <p:nvPr/>
        </p:nvSpPr>
        <p:spPr bwMode="auto">
          <a:xfrm>
            <a:off x="5940425" y="4724400"/>
            <a:ext cx="431800" cy="0"/>
          </a:xfrm>
          <a:prstGeom prst="line">
            <a:avLst/>
          </a:prstGeom>
          <a:noFill/>
          <a:ln w="9525">
            <a:noFill/>
            <a:round/>
            <a:headEnd/>
            <a:tailEnd/>
          </a:ln>
        </p:spPr>
        <p:txBody>
          <a:bodyPr anchor="ctr"/>
          <a:lstStyle/>
          <a:p>
            <a:endParaRPr lang="de-DE"/>
          </a:p>
        </p:txBody>
      </p:sp>
      <p:sp>
        <p:nvSpPr>
          <p:cNvPr id="6" name="Textfeld 3"/>
          <p:cNvSpPr txBox="1">
            <a:spLocks noChangeArrowheads="1"/>
          </p:cNvSpPr>
          <p:nvPr/>
        </p:nvSpPr>
        <p:spPr bwMode="auto">
          <a:xfrm>
            <a:off x="194101" y="961564"/>
            <a:ext cx="8696325" cy="523220"/>
          </a:xfrm>
          <a:prstGeom prst="rect">
            <a:avLst/>
          </a:prstGeom>
          <a:noFill/>
          <a:ln w="9525">
            <a:noFill/>
            <a:miter lim="800000"/>
            <a:headEnd/>
            <a:tailEnd/>
          </a:ln>
        </p:spPr>
        <p:txBody>
          <a:bodyPr>
            <a:spAutoFit/>
          </a:bodyPr>
          <a:lstStyle/>
          <a:p>
            <a:pPr algn="ctr"/>
            <a:r>
              <a:rPr lang="de-DE" sz="2800" dirty="0" smtClean="0">
                <a:latin typeface="Calibri"/>
                <a:cs typeface="Calibri"/>
              </a:rPr>
              <a:t>Struktur der Fachpläne (Beispiele)</a:t>
            </a:r>
            <a:endParaRPr lang="de-DE" sz="2800" dirty="0">
              <a:latin typeface="Calibri"/>
              <a:cs typeface="Calibri"/>
            </a:endParaRPr>
          </a:p>
        </p:txBody>
      </p:sp>
      <p:sp>
        <p:nvSpPr>
          <p:cNvPr id="4" name="Textfeld 3"/>
          <p:cNvSpPr txBox="1"/>
          <p:nvPr/>
        </p:nvSpPr>
        <p:spPr>
          <a:xfrm>
            <a:off x="251520" y="1556792"/>
            <a:ext cx="8892480" cy="369332"/>
          </a:xfrm>
          <a:prstGeom prst="rect">
            <a:avLst/>
          </a:prstGeom>
          <a:noFill/>
        </p:spPr>
        <p:txBody>
          <a:bodyPr wrap="square" rtlCol="0">
            <a:spAutoFit/>
          </a:bodyPr>
          <a:lstStyle/>
          <a:p>
            <a:r>
              <a:rPr lang="de-DE" sz="1800" b="1" dirty="0" smtClean="0">
                <a:latin typeface="Arial" panose="020B0604020202020204" pitchFamily="34" charset="0"/>
                <a:cs typeface="Arial" panose="020B0604020202020204" pitchFamily="34" charset="0"/>
              </a:rPr>
              <a:t>Grundschule Sachunterricht:</a:t>
            </a:r>
            <a:r>
              <a:rPr lang="de-DE" sz="1800" b="1" dirty="0">
                <a:latin typeface="Arial" panose="020B0604020202020204" pitchFamily="34" charset="0"/>
                <a:cs typeface="Arial" panose="020B0604020202020204" pitchFamily="34" charset="0"/>
              </a:rPr>
              <a:t> </a:t>
            </a:r>
            <a:r>
              <a:rPr lang="de-DE" sz="1800" b="1" dirty="0" smtClean="0">
                <a:latin typeface="Arial" panose="020B0604020202020204" pitchFamily="34" charset="0"/>
                <a:cs typeface="Arial" panose="020B0604020202020204" pitchFamily="34" charset="0"/>
              </a:rPr>
              <a:t>Prozessbezogene Kompetenzen</a:t>
            </a:r>
          </a:p>
        </p:txBody>
      </p:sp>
      <p:sp>
        <p:nvSpPr>
          <p:cNvPr id="2" name="Textfeld 1"/>
          <p:cNvSpPr txBox="1"/>
          <p:nvPr/>
        </p:nvSpPr>
        <p:spPr>
          <a:xfrm>
            <a:off x="330729" y="2204864"/>
            <a:ext cx="6905567" cy="369332"/>
          </a:xfrm>
          <a:prstGeom prst="rect">
            <a:avLst/>
          </a:prstGeom>
          <a:noFill/>
          <a:ln w="9525" cap="sq">
            <a:solidFill>
              <a:schemeClr val="tx1"/>
            </a:solidFill>
            <a:miter lim="800000"/>
          </a:ln>
        </p:spPr>
        <p:txBody>
          <a:bodyPr wrap="square" rtlCol="0">
            <a:spAutoFit/>
          </a:bodyPr>
          <a:lstStyle/>
          <a:p>
            <a:r>
              <a:rPr lang="de-DE" sz="1800" b="1" dirty="0" smtClean="0">
                <a:latin typeface="Arial" panose="020B0604020202020204" pitchFamily="34" charset="0"/>
                <a:cs typeface="Arial" panose="020B0604020202020204" pitchFamily="34" charset="0"/>
              </a:rPr>
              <a:t>2.2 Welt erkunden und verstehen</a:t>
            </a:r>
            <a:endParaRPr lang="de-DE" sz="1800" b="1" dirty="0">
              <a:latin typeface="Arial" panose="020B0604020202020204" pitchFamily="34" charset="0"/>
              <a:cs typeface="Arial" panose="020B0604020202020204" pitchFamily="34" charset="0"/>
            </a:endParaRPr>
          </a:p>
        </p:txBody>
      </p:sp>
      <p:sp>
        <p:nvSpPr>
          <p:cNvPr id="8" name="Textfeld 7"/>
          <p:cNvSpPr txBox="1"/>
          <p:nvPr/>
        </p:nvSpPr>
        <p:spPr>
          <a:xfrm>
            <a:off x="330729" y="2567226"/>
            <a:ext cx="6905567" cy="861774"/>
          </a:xfrm>
          <a:prstGeom prst="rect">
            <a:avLst/>
          </a:prstGeom>
          <a:noFill/>
          <a:ln w="9525" cap="sq">
            <a:solidFill>
              <a:schemeClr val="tx1"/>
            </a:solidFill>
            <a:miter lim="800000"/>
          </a:ln>
        </p:spPr>
        <p:txBody>
          <a:bodyPr wrap="square" rtlCol="0">
            <a:spAutoFit/>
          </a:bodyPr>
          <a:lstStyle/>
          <a:p>
            <a:r>
              <a:rPr lang="de-DE" sz="1600" dirty="0" smtClean="0">
                <a:latin typeface="Arial" panose="020B0604020202020204" pitchFamily="34" charset="0"/>
                <a:cs typeface="Arial" panose="020B0604020202020204" pitchFamily="34" charset="0"/>
              </a:rPr>
              <a:t>Die Schülerinnen und Schüler können unterschiedliche Erscheinungsformen von Kultur und Natur erkennen, beschreiben, vergleichen und für ästhetische Prozesse nutzen.</a:t>
            </a:r>
            <a:r>
              <a:rPr lang="de-DE" sz="1800" dirty="0" smtClean="0">
                <a:latin typeface="Arial" panose="020B0604020202020204" pitchFamily="34" charset="0"/>
                <a:cs typeface="Arial" panose="020B0604020202020204" pitchFamily="34" charset="0"/>
              </a:rPr>
              <a:t>	</a:t>
            </a:r>
          </a:p>
        </p:txBody>
      </p:sp>
      <p:sp>
        <p:nvSpPr>
          <p:cNvPr id="9" name="Textfeld 8"/>
          <p:cNvSpPr txBox="1"/>
          <p:nvPr/>
        </p:nvSpPr>
        <p:spPr>
          <a:xfrm>
            <a:off x="330729" y="3429000"/>
            <a:ext cx="6905567" cy="2308324"/>
          </a:xfrm>
          <a:prstGeom prst="rect">
            <a:avLst/>
          </a:prstGeom>
          <a:noFill/>
          <a:ln w="9525" cap="sq">
            <a:solidFill>
              <a:schemeClr val="tx1"/>
            </a:solidFill>
            <a:miter lim="800000"/>
          </a:ln>
        </p:spPr>
        <p:txBody>
          <a:bodyPr wrap="square" rtlCol="0">
            <a:spAutoFit/>
          </a:bodyPr>
          <a:lstStyle/>
          <a:p>
            <a:r>
              <a:rPr lang="de-DE" sz="1600" dirty="0" smtClean="0">
                <a:latin typeface="Arial" panose="020B0604020202020204" pitchFamily="34" charset="0"/>
                <a:cs typeface="Arial" panose="020B0604020202020204" pitchFamily="34" charset="0"/>
              </a:rPr>
              <a:t>Die Schülerinnen und Schüler können</a:t>
            </a:r>
          </a:p>
          <a:p>
            <a:pPr marL="342900" indent="-342900">
              <a:buFont typeface="+mj-lt"/>
              <a:buAutoNum type="arabicPeriod"/>
            </a:pPr>
            <a:r>
              <a:rPr lang="de-DE" sz="1600" dirty="0" smtClean="0">
                <a:latin typeface="Arial" panose="020B0604020202020204" pitchFamily="34" charset="0"/>
                <a:cs typeface="Arial" panose="020B0604020202020204" pitchFamily="34" charset="0"/>
              </a:rPr>
              <a:t>Erfahrungen vergleichen, ordnen und auf unterschiedliche Kontexte beziehen (…)</a:t>
            </a:r>
          </a:p>
          <a:p>
            <a:pPr marL="342900" indent="-342900">
              <a:buFont typeface="+mj-lt"/>
              <a:buAutoNum type="arabicPeriod"/>
            </a:pPr>
            <a:r>
              <a:rPr lang="de-DE" sz="1600" dirty="0" smtClean="0">
                <a:latin typeface="Arial" panose="020B0604020202020204" pitchFamily="34" charset="0"/>
                <a:cs typeface="Arial" panose="020B0604020202020204" pitchFamily="34" charset="0"/>
              </a:rPr>
              <a:t>Methoden der Welterkundung und Erkenntnisgewinnung anwenden (zum Beispiel betrachten, beobachten, modellieren, recherchieren, experimentieren (…)</a:t>
            </a:r>
          </a:p>
          <a:p>
            <a:pPr marL="342900" indent="-342900">
              <a:buFont typeface="+mj-lt"/>
              <a:buAutoNum type="arabicPeriod"/>
            </a:pPr>
            <a:r>
              <a:rPr lang="de-DE" sz="1600" dirty="0">
                <a:latin typeface="Arial" panose="020B0604020202020204" pitchFamily="34" charset="0"/>
                <a:cs typeface="Arial" panose="020B0604020202020204" pitchFamily="34" charset="0"/>
              </a:rPr>
              <a:t>v</a:t>
            </a:r>
            <a:r>
              <a:rPr lang="de-DE" sz="1600" dirty="0" smtClean="0">
                <a:latin typeface="Arial" panose="020B0604020202020204" pitchFamily="34" charset="0"/>
                <a:cs typeface="Arial" panose="020B0604020202020204" pitchFamily="34" charset="0"/>
              </a:rPr>
              <a:t>isuelle und akustische Erfahrungen, Lernwege, Prozesse und Erkenntnisse in geeigneter Form dokumentieren, auch digital – wenn </a:t>
            </a:r>
            <a:r>
              <a:rPr lang="de-DE" sz="1600" dirty="0">
                <a:latin typeface="Arial" panose="020B0604020202020204" pitchFamily="34" charset="0"/>
                <a:cs typeface="Arial" panose="020B0604020202020204" pitchFamily="34" charset="0"/>
              </a:rPr>
              <a:t>M</a:t>
            </a:r>
            <a:r>
              <a:rPr lang="de-DE" sz="1600" dirty="0" smtClean="0">
                <a:latin typeface="Arial" panose="020B0604020202020204" pitchFamily="34" charset="0"/>
                <a:cs typeface="Arial" panose="020B0604020202020204" pitchFamily="34" charset="0"/>
              </a:rPr>
              <a:t>edien vorhanden (…)</a:t>
            </a:r>
          </a:p>
        </p:txBody>
      </p:sp>
      <p:sp>
        <p:nvSpPr>
          <p:cNvPr id="14" name="Abgerundetes Rechteck 13"/>
          <p:cNvSpPr/>
          <p:nvPr/>
        </p:nvSpPr>
        <p:spPr>
          <a:xfrm>
            <a:off x="7452320" y="4221088"/>
            <a:ext cx="1584176" cy="648072"/>
          </a:xfrm>
          <a:prstGeom prst="roundRect">
            <a:avLst/>
          </a:pr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spcAft>
                <a:spcPts val="0"/>
              </a:spcAft>
            </a:pPr>
            <a:r>
              <a:rPr lang="de-DE" sz="1400" b="1" dirty="0" smtClean="0">
                <a:latin typeface="Arial" panose="020B0604020202020204" pitchFamily="34" charset="0"/>
                <a:ea typeface="Calibri"/>
                <a:cs typeface="Arial" panose="020B0604020202020204" pitchFamily="34" charset="0"/>
              </a:rPr>
              <a:t>Teilkompetenz</a:t>
            </a:r>
            <a:endParaRPr lang="de-DE" sz="1400" b="1" dirty="0">
              <a:latin typeface="Arial" panose="020B0604020202020204" pitchFamily="34" charset="0"/>
              <a:ea typeface="Calibri"/>
              <a:cs typeface="Arial" panose="020B0604020202020204" pitchFamily="34" charset="0"/>
            </a:endParaRPr>
          </a:p>
        </p:txBody>
      </p:sp>
      <p:sp>
        <p:nvSpPr>
          <p:cNvPr id="12" name="Abgerundetes Rechteck 11"/>
          <p:cNvSpPr/>
          <p:nvPr/>
        </p:nvSpPr>
        <p:spPr>
          <a:xfrm>
            <a:off x="7452320" y="2636912"/>
            <a:ext cx="1584176" cy="648072"/>
          </a:xfrm>
          <a:prstGeom prst="roundRect">
            <a:avLst/>
          </a:pr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spcAft>
                <a:spcPts val="0"/>
              </a:spcAft>
            </a:pPr>
            <a:r>
              <a:rPr lang="de-DE" sz="1400" b="1" dirty="0" smtClean="0">
                <a:latin typeface="Arial" panose="020B0604020202020204" pitchFamily="34" charset="0"/>
                <a:ea typeface="Calibri"/>
                <a:cs typeface="Arial" panose="020B0604020202020204" pitchFamily="34" charset="0"/>
              </a:rPr>
              <a:t>Kompetenz-beschreibung</a:t>
            </a:r>
            <a:endParaRPr lang="de-DE" sz="1400" b="1" dirty="0">
              <a:latin typeface="Arial" panose="020B0604020202020204" pitchFamily="34" charset="0"/>
              <a:ea typeface="Calibri"/>
              <a:cs typeface="Arial" panose="020B0604020202020204" pitchFamily="34" charset="0"/>
            </a:endParaRPr>
          </a:p>
        </p:txBody>
      </p:sp>
      <p:sp>
        <p:nvSpPr>
          <p:cNvPr id="10" name="Textfeld 9"/>
          <p:cNvSpPr txBox="1"/>
          <p:nvPr/>
        </p:nvSpPr>
        <p:spPr>
          <a:xfrm>
            <a:off x="251520" y="6309320"/>
            <a:ext cx="504056" cy="261610"/>
          </a:xfrm>
          <a:prstGeom prst="rect">
            <a:avLst/>
          </a:prstGeom>
          <a:noFill/>
        </p:spPr>
        <p:txBody>
          <a:bodyPr wrap="square" rtlCol="0">
            <a:spAutoFit/>
          </a:bodyPr>
          <a:lstStyle/>
          <a:p>
            <a:r>
              <a:rPr lang="de-DE" sz="1100" dirty="0" smtClean="0">
                <a:latin typeface="Arial" panose="020B0604020202020204" pitchFamily="34" charset="0"/>
                <a:cs typeface="Arial" panose="020B0604020202020204" pitchFamily="34" charset="0"/>
              </a:rPr>
              <a:t>11</a:t>
            </a:r>
            <a:endParaRPr lang="de-DE"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5525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Line 4"/>
          <p:cNvSpPr>
            <a:spLocks noChangeShapeType="1"/>
          </p:cNvSpPr>
          <p:nvPr/>
        </p:nvSpPr>
        <p:spPr bwMode="auto">
          <a:xfrm>
            <a:off x="5940425" y="4724400"/>
            <a:ext cx="431800" cy="0"/>
          </a:xfrm>
          <a:prstGeom prst="line">
            <a:avLst/>
          </a:prstGeom>
          <a:noFill/>
          <a:ln w="9525">
            <a:noFill/>
            <a:round/>
            <a:headEnd/>
            <a:tailEnd/>
          </a:ln>
        </p:spPr>
        <p:txBody>
          <a:bodyPr anchor="ctr"/>
          <a:lstStyle/>
          <a:p>
            <a:endParaRPr lang="de-DE"/>
          </a:p>
        </p:txBody>
      </p:sp>
      <p:sp>
        <p:nvSpPr>
          <p:cNvPr id="6" name="Textfeld 3"/>
          <p:cNvSpPr txBox="1">
            <a:spLocks noChangeArrowheads="1"/>
          </p:cNvSpPr>
          <p:nvPr/>
        </p:nvSpPr>
        <p:spPr bwMode="auto">
          <a:xfrm>
            <a:off x="194101" y="961564"/>
            <a:ext cx="8696325" cy="523220"/>
          </a:xfrm>
          <a:prstGeom prst="rect">
            <a:avLst/>
          </a:prstGeom>
          <a:noFill/>
          <a:ln w="9525">
            <a:noFill/>
            <a:miter lim="800000"/>
            <a:headEnd/>
            <a:tailEnd/>
          </a:ln>
        </p:spPr>
        <p:txBody>
          <a:bodyPr>
            <a:spAutoFit/>
          </a:bodyPr>
          <a:lstStyle/>
          <a:p>
            <a:pPr algn="ctr"/>
            <a:r>
              <a:rPr lang="de-DE" sz="2800" dirty="0" smtClean="0">
                <a:latin typeface="Calibri"/>
                <a:cs typeface="Calibri"/>
              </a:rPr>
              <a:t>Struktur der Fachpläne (Beispiele) </a:t>
            </a:r>
            <a:endParaRPr lang="de-DE" sz="2800" dirty="0">
              <a:latin typeface="Calibri"/>
              <a:cs typeface="Calibri"/>
            </a:endParaRPr>
          </a:p>
        </p:txBody>
      </p:sp>
      <p:sp>
        <p:nvSpPr>
          <p:cNvPr id="4" name="Textfeld 3"/>
          <p:cNvSpPr txBox="1"/>
          <p:nvPr/>
        </p:nvSpPr>
        <p:spPr>
          <a:xfrm>
            <a:off x="251520" y="1556792"/>
            <a:ext cx="8928992" cy="646331"/>
          </a:xfrm>
          <a:prstGeom prst="rect">
            <a:avLst/>
          </a:prstGeom>
          <a:noFill/>
        </p:spPr>
        <p:txBody>
          <a:bodyPr wrap="square" rtlCol="0">
            <a:spAutoFit/>
          </a:bodyPr>
          <a:lstStyle/>
          <a:p>
            <a:r>
              <a:rPr lang="de-DE" sz="1800" b="1" dirty="0" smtClean="0">
                <a:latin typeface="Arial" panose="020B0604020202020204" pitchFamily="34" charset="0"/>
                <a:cs typeface="Arial" panose="020B0604020202020204" pitchFamily="34" charset="0"/>
              </a:rPr>
              <a:t>Grundschule Sachunterricht Klasse 4: Standards für inhaltsbezogene 								Kompetenzen</a:t>
            </a:r>
          </a:p>
        </p:txBody>
      </p:sp>
      <p:sp>
        <p:nvSpPr>
          <p:cNvPr id="2" name="Textfeld 1"/>
          <p:cNvSpPr txBox="1"/>
          <p:nvPr/>
        </p:nvSpPr>
        <p:spPr>
          <a:xfrm>
            <a:off x="323528" y="2204864"/>
            <a:ext cx="6912768" cy="369332"/>
          </a:xfrm>
          <a:prstGeom prst="rect">
            <a:avLst/>
          </a:prstGeom>
          <a:noFill/>
          <a:ln w="0" cap="sq">
            <a:solidFill>
              <a:schemeClr val="tx1"/>
            </a:solidFill>
            <a:miter lim="800000"/>
          </a:ln>
        </p:spPr>
        <p:txBody>
          <a:bodyPr wrap="square" rtlCol="0">
            <a:spAutoFit/>
          </a:bodyPr>
          <a:lstStyle/>
          <a:p>
            <a:r>
              <a:rPr lang="de-DE" sz="1800" b="1" dirty="0" smtClean="0">
                <a:latin typeface="Arial" panose="020B0604020202020204" pitchFamily="34" charset="0"/>
                <a:cs typeface="Arial" panose="020B0604020202020204" pitchFamily="34" charset="0"/>
              </a:rPr>
              <a:t>3.2.5.1 Vergangenheit, Gegenwart und Zukunft</a:t>
            </a:r>
            <a:endParaRPr lang="de-DE" sz="1800" b="1" dirty="0">
              <a:latin typeface="Arial" panose="020B0604020202020204" pitchFamily="34" charset="0"/>
              <a:cs typeface="Arial" panose="020B0604020202020204" pitchFamily="34" charset="0"/>
            </a:endParaRPr>
          </a:p>
        </p:txBody>
      </p:sp>
      <p:sp>
        <p:nvSpPr>
          <p:cNvPr id="8" name="Textfeld 7"/>
          <p:cNvSpPr txBox="1"/>
          <p:nvPr/>
        </p:nvSpPr>
        <p:spPr>
          <a:xfrm>
            <a:off x="323528" y="2567226"/>
            <a:ext cx="6912768" cy="584775"/>
          </a:xfrm>
          <a:prstGeom prst="rect">
            <a:avLst/>
          </a:prstGeom>
          <a:noFill/>
          <a:ln w="9525" cap="sq">
            <a:solidFill>
              <a:schemeClr val="tx1"/>
            </a:solidFill>
            <a:miter lim="800000"/>
          </a:ln>
        </p:spPr>
        <p:txBody>
          <a:bodyPr wrap="square" rtlCol="0">
            <a:spAutoFit/>
          </a:bodyPr>
          <a:lstStyle/>
          <a:p>
            <a:r>
              <a:rPr lang="de-DE" sz="1600" dirty="0" smtClean="0">
                <a:latin typeface="Arial" panose="020B0604020202020204" pitchFamily="34" charset="0"/>
                <a:cs typeface="Arial" panose="020B0604020202020204" pitchFamily="34" charset="0"/>
              </a:rPr>
              <a:t>Die Schülerinnen und Schüler können sich in größeren Zeiträumen orientieren (…)</a:t>
            </a:r>
            <a:endParaRPr lang="de-DE" sz="1800" dirty="0" smtClean="0">
              <a:latin typeface="Arial" panose="020B0604020202020204" pitchFamily="34" charset="0"/>
              <a:cs typeface="Arial" panose="020B0604020202020204" pitchFamily="34" charset="0"/>
            </a:endParaRPr>
          </a:p>
        </p:txBody>
      </p:sp>
      <p:sp>
        <p:nvSpPr>
          <p:cNvPr id="9" name="Textfeld 8"/>
          <p:cNvSpPr txBox="1"/>
          <p:nvPr/>
        </p:nvSpPr>
        <p:spPr>
          <a:xfrm>
            <a:off x="323528" y="3140968"/>
            <a:ext cx="3240361" cy="338554"/>
          </a:xfrm>
          <a:prstGeom prst="rect">
            <a:avLst/>
          </a:prstGeom>
          <a:noFill/>
          <a:ln w="9525" cap="sq">
            <a:solidFill>
              <a:schemeClr val="tx1"/>
            </a:solidFill>
            <a:miter lim="800000"/>
          </a:ln>
        </p:spPr>
        <p:txBody>
          <a:bodyPr wrap="square" rtlCol="0">
            <a:spAutoFit/>
          </a:bodyPr>
          <a:lstStyle/>
          <a:p>
            <a:pPr algn="ctr"/>
            <a:r>
              <a:rPr lang="de-DE" sz="1600" b="1" dirty="0" smtClean="0">
                <a:latin typeface="Arial" panose="020B0604020202020204" pitchFamily="34" charset="0"/>
                <a:cs typeface="Arial" panose="020B0604020202020204" pitchFamily="34" charset="0"/>
              </a:rPr>
              <a:t>Denkanstöße</a:t>
            </a:r>
          </a:p>
        </p:txBody>
      </p:sp>
      <p:sp>
        <p:nvSpPr>
          <p:cNvPr id="12" name="Textfeld 11"/>
          <p:cNvSpPr txBox="1"/>
          <p:nvPr/>
        </p:nvSpPr>
        <p:spPr>
          <a:xfrm>
            <a:off x="3563889" y="3140968"/>
            <a:ext cx="3672406" cy="338554"/>
          </a:xfrm>
          <a:prstGeom prst="rect">
            <a:avLst/>
          </a:prstGeom>
          <a:noFill/>
          <a:ln w="9525" cap="sq">
            <a:solidFill>
              <a:schemeClr val="tx1"/>
            </a:solidFill>
            <a:miter lim="800000"/>
          </a:ln>
        </p:spPr>
        <p:txBody>
          <a:bodyPr wrap="square" rtlCol="0">
            <a:spAutoFit/>
          </a:bodyPr>
          <a:lstStyle/>
          <a:p>
            <a:pPr algn="ctr"/>
            <a:r>
              <a:rPr lang="de-DE" sz="1600" b="1" dirty="0" smtClean="0">
                <a:latin typeface="Arial" panose="020B0604020202020204" pitchFamily="34" charset="0"/>
                <a:cs typeface="Arial" panose="020B0604020202020204" pitchFamily="34" charset="0"/>
              </a:rPr>
              <a:t>Teilkompetenzen</a:t>
            </a:r>
          </a:p>
        </p:txBody>
      </p:sp>
      <p:sp>
        <p:nvSpPr>
          <p:cNvPr id="13" name="Textfeld 12"/>
          <p:cNvSpPr txBox="1"/>
          <p:nvPr/>
        </p:nvSpPr>
        <p:spPr>
          <a:xfrm>
            <a:off x="323528" y="3479522"/>
            <a:ext cx="3240361" cy="338554"/>
          </a:xfrm>
          <a:prstGeom prst="rect">
            <a:avLst/>
          </a:prstGeom>
          <a:noFill/>
          <a:ln w="9525" cap="sq">
            <a:solidFill>
              <a:schemeClr val="tx1"/>
            </a:solidFill>
            <a:miter lim="800000"/>
          </a:ln>
        </p:spPr>
        <p:txBody>
          <a:bodyPr wrap="square" rtlCol="0">
            <a:spAutoFit/>
          </a:bodyPr>
          <a:lstStyle/>
          <a:p>
            <a:endParaRPr lang="de-DE" sz="1600" dirty="0" smtClean="0">
              <a:latin typeface="Arial" panose="020B0604020202020204" pitchFamily="34" charset="0"/>
              <a:cs typeface="Arial" panose="020B0604020202020204" pitchFamily="34" charset="0"/>
            </a:endParaRPr>
          </a:p>
        </p:txBody>
      </p:sp>
      <p:sp>
        <p:nvSpPr>
          <p:cNvPr id="14" name="Textfeld 13"/>
          <p:cNvSpPr txBox="1"/>
          <p:nvPr/>
        </p:nvSpPr>
        <p:spPr>
          <a:xfrm>
            <a:off x="3563888" y="3479522"/>
            <a:ext cx="3672408" cy="338554"/>
          </a:xfrm>
          <a:prstGeom prst="rect">
            <a:avLst/>
          </a:prstGeom>
          <a:noFill/>
          <a:ln w="9525" cap="sq">
            <a:solidFill>
              <a:schemeClr val="tx1"/>
            </a:solidFill>
            <a:miter lim="800000"/>
          </a:ln>
        </p:spPr>
        <p:txBody>
          <a:bodyPr wrap="square" rtlCol="0">
            <a:spAutoFit/>
          </a:bodyPr>
          <a:lstStyle/>
          <a:p>
            <a:r>
              <a:rPr lang="de-DE" sz="1600" dirty="0" smtClean="0">
                <a:latin typeface="Arial" panose="020B0604020202020204" pitchFamily="34" charset="0"/>
                <a:cs typeface="Arial" panose="020B0604020202020204" pitchFamily="34" charset="0"/>
              </a:rPr>
              <a:t>Die Schülerinnen und Schüler können</a:t>
            </a:r>
          </a:p>
        </p:txBody>
      </p:sp>
      <p:sp>
        <p:nvSpPr>
          <p:cNvPr id="15" name="Textfeld 14"/>
          <p:cNvSpPr txBox="1"/>
          <p:nvPr/>
        </p:nvSpPr>
        <p:spPr>
          <a:xfrm>
            <a:off x="323527" y="3822485"/>
            <a:ext cx="3240361" cy="2062103"/>
          </a:xfrm>
          <a:prstGeom prst="rect">
            <a:avLst/>
          </a:prstGeom>
          <a:noFill/>
          <a:ln w="9525" cap="sq">
            <a:solidFill>
              <a:schemeClr val="tx1"/>
            </a:solidFill>
            <a:miter lim="800000"/>
          </a:ln>
        </p:spPr>
        <p:txBody>
          <a:bodyPr wrap="square" rtlCol="0">
            <a:spAutoFit/>
          </a:bodyPr>
          <a:lstStyle/>
          <a:p>
            <a:r>
              <a:rPr lang="de-DE" sz="1600" dirty="0" smtClean="0">
                <a:latin typeface="Arial" panose="020B0604020202020204" pitchFamily="34" charset="0"/>
                <a:cs typeface="Arial" panose="020B0604020202020204" pitchFamily="34" charset="0"/>
              </a:rPr>
              <a:t>Welche Methoden ermöglichen den Kindern die Betrachtung von Situationen aus der Perspektive der Vergangenheit (zum Beispiel Phantasiereise, Rollenspiel, Philosophieren, Planspiel)?</a:t>
            </a:r>
          </a:p>
          <a:p>
            <a:endParaRPr lang="de-DE" sz="1600" dirty="0" smtClean="0">
              <a:latin typeface="Arial" panose="020B0604020202020204" pitchFamily="34" charset="0"/>
              <a:cs typeface="Arial" panose="020B0604020202020204" pitchFamily="34" charset="0"/>
            </a:endParaRPr>
          </a:p>
          <a:p>
            <a:endParaRPr lang="de-DE" sz="1600" dirty="0" smtClean="0">
              <a:latin typeface="Arial" panose="020B0604020202020204" pitchFamily="34" charset="0"/>
              <a:cs typeface="Arial" panose="020B0604020202020204" pitchFamily="34" charset="0"/>
            </a:endParaRPr>
          </a:p>
        </p:txBody>
      </p:sp>
      <p:sp>
        <p:nvSpPr>
          <p:cNvPr id="16" name="Textfeld 15"/>
          <p:cNvSpPr txBox="1"/>
          <p:nvPr/>
        </p:nvSpPr>
        <p:spPr>
          <a:xfrm>
            <a:off x="3563888" y="3818076"/>
            <a:ext cx="3666575" cy="2062103"/>
          </a:xfrm>
          <a:prstGeom prst="rect">
            <a:avLst/>
          </a:prstGeom>
          <a:noFill/>
          <a:ln w="9525" cap="sq">
            <a:solidFill>
              <a:schemeClr val="tx1"/>
            </a:solidFill>
            <a:miter lim="800000"/>
          </a:ln>
        </p:spPr>
        <p:txBody>
          <a:bodyPr wrap="square" rtlCol="0">
            <a:spAutoFit/>
          </a:bodyPr>
          <a:lstStyle/>
          <a:p>
            <a:r>
              <a:rPr lang="de-DE" sz="1600" dirty="0" smtClean="0">
                <a:latin typeface="Arial" panose="020B0604020202020204" pitchFamily="34" charset="0"/>
                <a:cs typeface="Arial" panose="020B0604020202020204" pitchFamily="34" charset="0"/>
              </a:rPr>
              <a:t>(2) Ausgewählte Aspekte der Entwicklung ihres Heimatorts in Vergangenheit und Gegenwart beschreiben (…)</a:t>
            </a:r>
          </a:p>
          <a:p>
            <a:endParaRPr lang="de-DE" sz="1600" dirty="0">
              <a:latin typeface="Arial" panose="020B0604020202020204" pitchFamily="34" charset="0"/>
              <a:cs typeface="Arial" panose="020B0604020202020204" pitchFamily="34" charset="0"/>
            </a:endParaRPr>
          </a:p>
          <a:p>
            <a:endParaRPr lang="de-DE" sz="1600" dirty="0" smtClean="0">
              <a:latin typeface="Arial" panose="020B0604020202020204" pitchFamily="34" charset="0"/>
              <a:cs typeface="Arial" panose="020B0604020202020204" pitchFamily="34" charset="0"/>
            </a:endParaRPr>
          </a:p>
          <a:p>
            <a:endParaRPr lang="de-DE" sz="1600" dirty="0">
              <a:latin typeface="Arial" panose="020B0604020202020204" pitchFamily="34" charset="0"/>
              <a:cs typeface="Arial" panose="020B0604020202020204" pitchFamily="34" charset="0"/>
            </a:endParaRPr>
          </a:p>
          <a:p>
            <a:endParaRPr lang="de-DE" sz="1600" dirty="0" smtClean="0">
              <a:latin typeface="Arial" panose="020B0604020202020204" pitchFamily="34" charset="0"/>
              <a:cs typeface="Arial" panose="020B0604020202020204" pitchFamily="34" charset="0"/>
            </a:endParaRPr>
          </a:p>
        </p:txBody>
      </p:sp>
      <p:graphicFrame>
        <p:nvGraphicFramePr>
          <p:cNvPr id="19" name="Tabelle 18"/>
          <p:cNvGraphicFramePr>
            <a:graphicFrameLocks noGrp="1"/>
          </p:cNvGraphicFramePr>
          <p:nvPr>
            <p:extLst>
              <p:ext uri="{D42A27DB-BD31-4B8C-83A1-F6EECF244321}">
                <p14:modId xmlns:p14="http://schemas.microsoft.com/office/powerpoint/2010/main" val="851879446"/>
              </p:ext>
            </p:extLst>
          </p:nvPr>
        </p:nvGraphicFramePr>
        <p:xfrm>
          <a:off x="3563888" y="4910357"/>
          <a:ext cx="3666574" cy="984758"/>
        </p:xfrm>
        <a:graphic>
          <a:graphicData uri="http://schemas.openxmlformats.org/drawingml/2006/table">
            <a:tbl>
              <a:tblPr firstRow="1" firstCol="1" lastRow="1" bandRow="1" bandCol="1"/>
              <a:tblGrid>
                <a:gridCol w="3666574"/>
              </a:tblGrid>
              <a:tr h="757620">
                <a:tc>
                  <a:txBody>
                    <a:bodyPr/>
                    <a:lstStyle/>
                    <a:p>
                      <a:pPr marL="180975" lvl="0" indent="-180975" fontAlgn="base">
                        <a:lnSpc>
                          <a:spcPct val="115000"/>
                        </a:lnSpc>
                        <a:spcAft>
                          <a:spcPts val="0"/>
                        </a:spcAft>
                        <a:buSzPts val="1000"/>
                        <a:buFont typeface="Symbol"/>
                        <a:buBlip>
                          <a:blip r:embed="rId3"/>
                        </a:buBlip>
                        <a:tabLst>
                          <a:tab pos="144145" algn="l"/>
                          <a:tab pos="612140" algn="l"/>
                        </a:tabLst>
                      </a:pPr>
                      <a:r>
                        <a:rPr lang="de-DE" sz="1200" u="none" strike="noStrike" kern="0" spc="0" dirty="0">
                          <a:effectLst/>
                          <a:latin typeface="Arial"/>
                          <a:ea typeface="Times New Roman"/>
                          <a:cs typeface="Symbol"/>
                        </a:rPr>
                        <a:t>2.3	</a:t>
                      </a:r>
                      <a:r>
                        <a:rPr lang="de-DE" sz="1200" u="none" strike="noStrike" kern="0" spc="0" dirty="0" smtClean="0">
                          <a:effectLst/>
                          <a:latin typeface="Arial"/>
                          <a:ea typeface="Times New Roman"/>
                          <a:cs typeface="Symbol"/>
                        </a:rPr>
                        <a:t>	Medien </a:t>
                      </a:r>
                      <a:r>
                        <a:rPr lang="de-DE" sz="1200" u="none" strike="noStrike" kern="0" spc="0" dirty="0">
                          <a:effectLst/>
                          <a:latin typeface="Arial"/>
                          <a:ea typeface="Times New Roman"/>
                          <a:cs typeface="Symbol"/>
                        </a:rPr>
                        <a:t>zur Präsentation von </a:t>
                      </a:r>
                      <a:r>
                        <a:rPr lang="de-DE" sz="1200" u="none" strike="noStrike" kern="0" spc="0" dirty="0" smtClean="0">
                          <a:effectLst/>
                          <a:latin typeface="Arial"/>
                          <a:ea typeface="Times New Roman"/>
                          <a:cs typeface="Symbol"/>
                        </a:rPr>
                        <a:t>		Ergebnissen nutzen </a:t>
                      </a:r>
                      <a:endParaRPr lang="de-DE" sz="1200" u="none" strike="noStrike" kern="0" spc="0" dirty="0">
                        <a:effectLst/>
                        <a:latin typeface="Arial"/>
                        <a:ea typeface="Times New Roman"/>
                        <a:cs typeface="Symbol"/>
                      </a:endParaRPr>
                    </a:p>
                    <a:p>
                      <a:pPr marL="180975" lvl="0" indent="-180975">
                        <a:lnSpc>
                          <a:spcPct val="115000"/>
                        </a:lnSpc>
                        <a:spcAft>
                          <a:spcPts val="0"/>
                        </a:spcAft>
                        <a:buSzPts val="1000"/>
                        <a:buFont typeface="Symbol"/>
                        <a:buBlip>
                          <a:blip r:embed="rId4"/>
                        </a:buBlip>
                        <a:tabLst>
                          <a:tab pos="144145" algn="l"/>
                          <a:tab pos="612140" algn="l"/>
                        </a:tabLst>
                      </a:pPr>
                      <a:r>
                        <a:rPr lang="de-DE" sz="1200" dirty="0">
                          <a:effectLst/>
                          <a:latin typeface="Arial"/>
                          <a:ea typeface="Times New Roman"/>
                          <a:cs typeface="Symbol"/>
                        </a:rPr>
                        <a:t>3.2.3.1	Orientierung im Raum 1, 2</a:t>
                      </a:r>
                    </a:p>
                    <a:p>
                      <a:pPr marL="180975" lvl="0" indent="-180975">
                        <a:lnSpc>
                          <a:spcPct val="115000"/>
                        </a:lnSpc>
                        <a:spcAft>
                          <a:spcPts val="0"/>
                        </a:spcAft>
                        <a:buSzPts val="1000"/>
                        <a:buFont typeface="Symbol"/>
                        <a:buBlip>
                          <a:blip r:embed="rId5"/>
                        </a:buBlip>
                        <a:tabLst>
                          <a:tab pos="144145" algn="l"/>
                          <a:tab pos="612140" algn="l"/>
                        </a:tabLst>
                      </a:pPr>
                      <a:r>
                        <a:rPr lang="de-DE" sz="1200" dirty="0" smtClean="0">
                          <a:effectLst/>
                          <a:latin typeface="Arial"/>
                          <a:ea typeface="Times New Roman"/>
                          <a:cs typeface="Symbol"/>
                        </a:rPr>
                        <a:t>BNE</a:t>
                      </a:r>
                      <a:endParaRPr lang="de-DE" sz="1200" dirty="0">
                        <a:effectLst/>
                        <a:latin typeface="Arial"/>
                        <a:ea typeface="Times New Roman"/>
                        <a:cs typeface="Symbol"/>
                      </a:endParaRPr>
                    </a:p>
                  </a:txBody>
                  <a:tcPr marL="107950" marR="10795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 name="Abgerundetes Rechteck 19"/>
          <p:cNvSpPr/>
          <p:nvPr/>
        </p:nvSpPr>
        <p:spPr>
          <a:xfrm>
            <a:off x="7452320" y="4221088"/>
            <a:ext cx="1584176" cy="648072"/>
          </a:xfrm>
          <a:prstGeom prst="roundRect">
            <a:avLst/>
          </a:pr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spcAft>
                <a:spcPts val="0"/>
              </a:spcAft>
            </a:pPr>
            <a:r>
              <a:rPr lang="de-DE" sz="1400" b="1" dirty="0" smtClean="0">
                <a:latin typeface="Arial" panose="020B0604020202020204" pitchFamily="34" charset="0"/>
                <a:ea typeface="Calibri"/>
                <a:cs typeface="Arial" panose="020B0604020202020204" pitchFamily="34" charset="0"/>
              </a:rPr>
              <a:t>Teilkompetenz</a:t>
            </a:r>
            <a:endParaRPr lang="de-DE" sz="1400" b="1" dirty="0">
              <a:latin typeface="Arial" panose="020B0604020202020204" pitchFamily="34" charset="0"/>
              <a:ea typeface="Calibri"/>
              <a:cs typeface="Arial" panose="020B0604020202020204" pitchFamily="34" charset="0"/>
            </a:endParaRPr>
          </a:p>
        </p:txBody>
      </p:sp>
      <p:sp>
        <p:nvSpPr>
          <p:cNvPr id="21" name="Abgerundetes Rechteck 20"/>
          <p:cNvSpPr/>
          <p:nvPr/>
        </p:nvSpPr>
        <p:spPr>
          <a:xfrm>
            <a:off x="7452320" y="2636912"/>
            <a:ext cx="1584176" cy="648072"/>
          </a:xfrm>
          <a:prstGeom prst="roundRect">
            <a:avLst/>
          </a:pr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spcAft>
                <a:spcPts val="0"/>
              </a:spcAft>
            </a:pPr>
            <a:r>
              <a:rPr lang="de-DE" sz="1400" b="1" dirty="0" smtClean="0">
                <a:latin typeface="Arial" panose="020B0604020202020204" pitchFamily="34" charset="0"/>
                <a:ea typeface="Calibri"/>
                <a:cs typeface="Arial" panose="020B0604020202020204" pitchFamily="34" charset="0"/>
              </a:rPr>
              <a:t>Kompetenz-beschreibung</a:t>
            </a:r>
            <a:endParaRPr lang="de-DE" sz="1400" b="1" dirty="0">
              <a:latin typeface="Arial" panose="020B0604020202020204" pitchFamily="34" charset="0"/>
              <a:ea typeface="Calibri"/>
              <a:cs typeface="Arial" panose="020B0604020202020204" pitchFamily="34" charset="0"/>
            </a:endParaRPr>
          </a:p>
        </p:txBody>
      </p:sp>
      <p:sp>
        <p:nvSpPr>
          <p:cNvPr id="24" name="Abgerundetes Rechteck 23"/>
          <p:cNvSpPr/>
          <p:nvPr/>
        </p:nvSpPr>
        <p:spPr>
          <a:xfrm>
            <a:off x="7452320" y="5085184"/>
            <a:ext cx="1584176" cy="648072"/>
          </a:xfrm>
          <a:prstGeom prst="roundRect">
            <a:avLst/>
          </a:pr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spcAft>
                <a:spcPts val="0"/>
              </a:spcAft>
            </a:pPr>
            <a:r>
              <a:rPr lang="de-DE" sz="1400" b="1" dirty="0" smtClean="0">
                <a:latin typeface="Arial" panose="020B0604020202020204" pitchFamily="34" charset="0"/>
                <a:ea typeface="Calibri"/>
                <a:cs typeface="Arial" panose="020B0604020202020204" pitchFamily="34" charset="0"/>
              </a:rPr>
              <a:t>Verweise</a:t>
            </a:r>
            <a:endParaRPr lang="de-DE" sz="1400" b="1" dirty="0">
              <a:latin typeface="Arial" panose="020B0604020202020204" pitchFamily="34" charset="0"/>
              <a:ea typeface="Calibri"/>
              <a:cs typeface="Arial" panose="020B0604020202020204" pitchFamily="34" charset="0"/>
            </a:endParaRPr>
          </a:p>
        </p:txBody>
      </p:sp>
      <p:sp>
        <p:nvSpPr>
          <p:cNvPr id="17" name="Textfeld 16"/>
          <p:cNvSpPr txBox="1"/>
          <p:nvPr/>
        </p:nvSpPr>
        <p:spPr>
          <a:xfrm>
            <a:off x="251520" y="6309320"/>
            <a:ext cx="504056" cy="261610"/>
          </a:xfrm>
          <a:prstGeom prst="rect">
            <a:avLst/>
          </a:prstGeom>
          <a:noFill/>
        </p:spPr>
        <p:txBody>
          <a:bodyPr wrap="square" rtlCol="0">
            <a:spAutoFit/>
          </a:bodyPr>
          <a:lstStyle/>
          <a:p>
            <a:r>
              <a:rPr lang="de-DE" sz="1100" dirty="0" smtClean="0">
                <a:latin typeface="Arial" panose="020B0604020202020204" pitchFamily="34" charset="0"/>
                <a:cs typeface="Arial" panose="020B0604020202020204" pitchFamily="34" charset="0"/>
              </a:rPr>
              <a:t>12</a:t>
            </a:r>
            <a:endParaRPr lang="de-DE"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3809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3"/>
          <p:cNvSpPr txBox="1">
            <a:spLocks noChangeArrowheads="1"/>
          </p:cNvSpPr>
          <p:nvPr/>
        </p:nvSpPr>
        <p:spPr bwMode="auto">
          <a:xfrm>
            <a:off x="223838" y="960909"/>
            <a:ext cx="8696325" cy="523875"/>
          </a:xfrm>
          <a:prstGeom prst="rect">
            <a:avLst/>
          </a:prstGeom>
          <a:noFill/>
          <a:ln w="9525">
            <a:noFill/>
            <a:miter lim="800000"/>
            <a:headEnd/>
            <a:tailEnd/>
          </a:ln>
        </p:spPr>
        <p:txBody>
          <a:bodyPr>
            <a:spAutoFit/>
          </a:bodyPr>
          <a:lstStyle/>
          <a:p>
            <a:pPr algn="ctr"/>
            <a:r>
              <a:rPr lang="de-DE" sz="2800" dirty="0" smtClean="0">
                <a:latin typeface="Calibri"/>
                <a:cs typeface="Calibri"/>
              </a:rPr>
              <a:t>Meilensteine</a:t>
            </a:r>
            <a:endParaRPr lang="de-DE" sz="2800" dirty="0">
              <a:latin typeface="Calibri"/>
              <a:cs typeface="Calibri"/>
            </a:endParaRPr>
          </a:p>
        </p:txBody>
      </p:sp>
      <p:sp>
        <p:nvSpPr>
          <p:cNvPr id="24" name="Eingekerbter Pfeil nach rechts 23"/>
          <p:cNvSpPr/>
          <p:nvPr/>
        </p:nvSpPr>
        <p:spPr bwMode="auto">
          <a:xfrm>
            <a:off x="2555776" y="4516544"/>
            <a:ext cx="6408712" cy="784664"/>
          </a:xfrm>
          <a:prstGeom prst="notchedRightArrow">
            <a:avLst>
              <a:gd name="adj1" fmla="val 42231"/>
              <a:gd name="adj2" fmla="val 58924"/>
            </a:avLst>
          </a:prstGeom>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a:lstStyle/>
          <a:p>
            <a:pPr algn="ctr">
              <a:defRPr/>
            </a:pPr>
            <a:r>
              <a:rPr lang="de-DE" sz="1600" dirty="0" smtClean="0">
                <a:latin typeface="Arial" panose="020B0604020202020204" pitchFamily="34" charset="0"/>
                <a:cs typeface="Arial" panose="020B0604020202020204" pitchFamily="34" charset="0"/>
              </a:rPr>
              <a:t>Regionale Lehrkräftefortbildung (Grundschule, Sekundarstufe I)</a:t>
            </a:r>
            <a:endParaRPr lang="de-DE" sz="1600" dirty="0">
              <a:latin typeface="Arial" panose="020B0604020202020204" pitchFamily="34" charset="0"/>
              <a:cs typeface="Arial" panose="020B0604020202020204" pitchFamily="34" charset="0"/>
            </a:endParaRPr>
          </a:p>
        </p:txBody>
      </p:sp>
      <p:sp>
        <p:nvSpPr>
          <p:cNvPr id="25" name="Eingekerbter Pfeil nach rechts 24"/>
          <p:cNvSpPr/>
          <p:nvPr/>
        </p:nvSpPr>
        <p:spPr bwMode="auto">
          <a:xfrm>
            <a:off x="4716016" y="5229200"/>
            <a:ext cx="4248472" cy="792088"/>
          </a:xfrm>
          <a:prstGeom prst="notchedRightArrow">
            <a:avLst>
              <a:gd name="adj1" fmla="val 40380"/>
              <a:gd name="adj2" fmla="val 42284"/>
            </a:avLst>
          </a:prstGeom>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a:lstStyle/>
          <a:p>
            <a:pPr algn="ctr">
              <a:defRPr/>
            </a:pPr>
            <a:r>
              <a:rPr lang="de-DE" sz="1600" dirty="0" smtClean="0">
                <a:latin typeface="Arial" panose="020B0604020202020204" pitchFamily="34" charset="0"/>
                <a:cs typeface="Arial" panose="020B0604020202020204" pitchFamily="34" charset="0"/>
              </a:rPr>
              <a:t>Regionale LFB (Gymnasium)</a:t>
            </a:r>
            <a:endParaRPr lang="de-DE" sz="1600" dirty="0">
              <a:latin typeface="Arial" panose="020B0604020202020204" pitchFamily="34" charset="0"/>
              <a:cs typeface="Arial" panose="020B0604020202020204" pitchFamily="34" charset="0"/>
            </a:endParaRPr>
          </a:p>
        </p:txBody>
      </p:sp>
      <p:sp>
        <p:nvSpPr>
          <p:cNvPr id="28" name="Eingekerbter Pfeil nach rechts 27"/>
          <p:cNvSpPr/>
          <p:nvPr/>
        </p:nvSpPr>
        <p:spPr>
          <a:xfrm>
            <a:off x="323528" y="3630174"/>
            <a:ext cx="7272808" cy="878946"/>
          </a:xfrm>
          <a:prstGeom prst="notchedRightArrow">
            <a:avLst/>
          </a:prstGeom>
          <a:solidFill>
            <a:srgbClr val="FFFFCC"/>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9" name="Ellipse 28"/>
          <p:cNvSpPr/>
          <p:nvPr/>
        </p:nvSpPr>
        <p:spPr>
          <a:xfrm>
            <a:off x="7733574" y="3875629"/>
            <a:ext cx="373380" cy="373380"/>
          </a:xfrm>
          <a:prstGeom prst="ellipse">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 name="Ellipse 29"/>
          <p:cNvSpPr/>
          <p:nvPr/>
        </p:nvSpPr>
        <p:spPr>
          <a:xfrm>
            <a:off x="5615336" y="3875629"/>
            <a:ext cx="373380" cy="373380"/>
          </a:xfrm>
          <a:prstGeom prst="ellipse">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Ellipse 30"/>
          <p:cNvSpPr/>
          <p:nvPr/>
        </p:nvSpPr>
        <p:spPr>
          <a:xfrm>
            <a:off x="3479099" y="3875629"/>
            <a:ext cx="373380" cy="373380"/>
          </a:xfrm>
          <a:prstGeom prst="ellipse">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Ellipse 31"/>
          <p:cNvSpPr/>
          <p:nvPr/>
        </p:nvSpPr>
        <p:spPr>
          <a:xfrm>
            <a:off x="1342862" y="3875629"/>
            <a:ext cx="373380" cy="373380"/>
          </a:xfrm>
          <a:prstGeom prst="ellipse">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Textfeld 18"/>
          <p:cNvSpPr txBox="1"/>
          <p:nvPr/>
        </p:nvSpPr>
        <p:spPr>
          <a:xfrm>
            <a:off x="251520" y="6309320"/>
            <a:ext cx="504056" cy="261610"/>
          </a:xfrm>
          <a:prstGeom prst="rect">
            <a:avLst/>
          </a:prstGeom>
          <a:noFill/>
        </p:spPr>
        <p:txBody>
          <a:bodyPr wrap="square" rtlCol="0">
            <a:spAutoFit/>
          </a:bodyPr>
          <a:lstStyle/>
          <a:p>
            <a:r>
              <a:rPr lang="de-DE" sz="1100" dirty="0" smtClean="0">
                <a:latin typeface="Arial" panose="020B0604020202020204" pitchFamily="34" charset="0"/>
                <a:cs typeface="Arial" panose="020B0604020202020204" pitchFamily="34" charset="0"/>
              </a:rPr>
              <a:t>16</a:t>
            </a:r>
            <a:endParaRPr lang="de-DE" sz="1100" dirty="0">
              <a:latin typeface="Arial" panose="020B0604020202020204" pitchFamily="34" charset="0"/>
              <a:cs typeface="Arial" panose="020B0604020202020204" pitchFamily="34" charset="0"/>
            </a:endParaRPr>
          </a:p>
        </p:txBody>
      </p:sp>
      <p:sp>
        <p:nvSpPr>
          <p:cNvPr id="2" name="Abgerundetes Rechteck 1"/>
          <p:cNvSpPr/>
          <p:nvPr/>
        </p:nvSpPr>
        <p:spPr>
          <a:xfrm>
            <a:off x="467544" y="1614269"/>
            <a:ext cx="2016224" cy="374571"/>
          </a:xfrm>
          <a:prstGeom prst="roundRect">
            <a:avLst/>
          </a:prstGeom>
          <a:solidFill>
            <a:srgbClr val="FFFFCC"/>
          </a:solidFill>
          <a:ln w="25400">
            <a:solidFill>
              <a:srgbClr val="969696"/>
            </a:solidFill>
          </a:ln>
        </p:spPr>
        <p:txBody>
          <a:bodyPr wrap="square" rtlCol="0">
            <a:spAutoFit/>
          </a:bodyPr>
          <a:lstStyle/>
          <a:p>
            <a:r>
              <a:rPr lang="de-DE" sz="1600" dirty="0">
                <a:solidFill>
                  <a:schemeClr val="tx1"/>
                </a:solidFill>
                <a:latin typeface="Arial" panose="020B0604020202020204" pitchFamily="34" charset="0"/>
                <a:cs typeface="Arial" panose="020B0604020202020204" pitchFamily="34" charset="0"/>
              </a:rPr>
              <a:t>September </a:t>
            </a:r>
            <a:r>
              <a:rPr lang="de-DE" sz="1600" dirty="0" smtClean="0">
                <a:solidFill>
                  <a:schemeClr val="tx1"/>
                </a:solidFill>
                <a:latin typeface="Arial" panose="020B0604020202020204" pitchFamily="34" charset="0"/>
                <a:cs typeface="Arial" panose="020B0604020202020204" pitchFamily="34" charset="0"/>
              </a:rPr>
              <a:t>2013</a:t>
            </a:r>
            <a:endParaRPr lang="de-DE" sz="1600" dirty="0">
              <a:solidFill>
                <a:schemeClr val="tx1"/>
              </a:solidFill>
              <a:latin typeface="Arial" panose="020B0604020202020204" pitchFamily="34" charset="0"/>
              <a:cs typeface="Arial" panose="020B0604020202020204" pitchFamily="34" charset="0"/>
            </a:endParaRPr>
          </a:p>
        </p:txBody>
      </p:sp>
      <p:sp>
        <p:nvSpPr>
          <p:cNvPr id="33" name="Abgerundetes Rechteck 32"/>
          <p:cNvSpPr/>
          <p:nvPr/>
        </p:nvSpPr>
        <p:spPr>
          <a:xfrm>
            <a:off x="2627784" y="1614269"/>
            <a:ext cx="2016224" cy="374571"/>
          </a:xfrm>
          <a:prstGeom prst="roundRect">
            <a:avLst/>
          </a:prstGeom>
          <a:solidFill>
            <a:srgbClr val="FFFFCC"/>
          </a:solidFill>
          <a:ln w="25400">
            <a:solidFill>
              <a:srgbClr val="969696"/>
            </a:solidFill>
          </a:ln>
        </p:spPr>
        <p:txBody>
          <a:bodyPr wrap="square" rtlCol="0">
            <a:spAutoFit/>
          </a:bodyPr>
          <a:lstStyle/>
          <a:p>
            <a:r>
              <a:rPr lang="de-DE" sz="1600" dirty="0">
                <a:solidFill>
                  <a:schemeClr val="tx1"/>
                </a:solidFill>
                <a:latin typeface="Arial" panose="020B0604020202020204" pitchFamily="34" charset="0"/>
                <a:cs typeface="Arial" panose="020B0604020202020204" pitchFamily="34" charset="0"/>
              </a:rPr>
              <a:t>September </a:t>
            </a:r>
            <a:r>
              <a:rPr lang="de-DE" sz="1600" dirty="0" smtClean="0">
                <a:solidFill>
                  <a:schemeClr val="tx1"/>
                </a:solidFill>
                <a:latin typeface="Arial" panose="020B0604020202020204" pitchFamily="34" charset="0"/>
                <a:cs typeface="Arial" panose="020B0604020202020204" pitchFamily="34" charset="0"/>
              </a:rPr>
              <a:t>2014</a:t>
            </a:r>
            <a:endParaRPr lang="de-DE" sz="1600" dirty="0">
              <a:solidFill>
                <a:schemeClr val="tx1"/>
              </a:solidFill>
              <a:latin typeface="Arial" panose="020B0604020202020204" pitchFamily="34" charset="0"/>
              <a:cs typeface="Arial" panose="020B0604020202020204" pitchFamily="34" charset="0"/>
            </a:endParaRPr>
          </a:p>
        </p:txBody>
      </p:sp>
      <p:sp>
        <p:nvSpPr>
          <p:cNvPr id="35" name="Abgerundetes Rechteck 34"/>
          <p:cNvSpPr/>
          <p:nvPr/>
        </p:nvSpPr>
        <p:spPr>
          <a:xfrm>
            <a:off x="4788024" y="1614269"/>
            <a:ext cx="2016224" cy="374571"/>
          </a:xfrm>
          <a:prstGeom prst="roundRect">
            <a:avLst/>
          </a:prstGeom>
          <a:solidFill>
            <a:srgbClr val="FFFFCC"/>
          </a:solidFill>
          <a:ln w="25400">
            <a:solidFill>
              <a:srgbClr val="969696"/>
            </a:solidFill>
          </a:ln>
        </p:spPr>
        <p:txBody>
          <a:bodyPr wrap="square" rtlCol="0">
            <a:spAutoFit/>
          </a:bodyPr>
          <a:lstStyle/>
          <a:p>
            <a:r>
              <a:rPr lang="de-DE" sz="1600" dirty="0" smtClean="0">
                <a:solidFill>
                  <a:srgbClr val="FFC000"/>
                </a:solidFill>
                <a:latin typeface="Arial" panose="020B0604020202020204" pitchFamily="34" charset="0"/>
                <a:cs typeface="Arial" panose="020B0604020202020204" pitchFamily="34" charset="0"/>
              </a:rPr>
              <a:t>Herbst 2015</a:t>
            </a:r>
            <a:endParaRPr lang="de-DE" sz="1600" dirty="0">
              <a:solidFill>
                <a:srgbClr val="FFC000"/>
              </a:solidFill>
              <a:latin typeface="Arial" panose="020B0604020202020204" pitchFamily="34" charset="0"/>
              <a:cs typeface="Arial" panose="020B0604020202020204" pitchFamily="34" charset="0"/>
            </a:endParaRPr>
          </a:p>
        </p:txBody>
      </p:sp>
      <p:sp>
        <p:nvSpPr>
          <p:cNvPr id="36" name="Abgerundetes Rechteck 35"/>
          <p:cNvSpPr/>
          <p:nvPr/>
        </p:nvSpPr>
        <p:spPr>
          <a:xfrm>
            <a:off x="6948264" y="1614269"/>
            <a:ext cx="2016224" cy="374571"/>
          </a:xfrm>
          <a:prstGeom prst="roundRect">
            <a:avLst/>
          </a:prstGeom>
          <a:solidFill>
            <a:srgbClr val="FFFFCC"/>
          </a:solidFill>
          <a:ln w="25400">
            <a:solidFill>
              <a:srgbClr val="969696"/>
            </a:solidFill>
          </a:ln>
        </p:spPr>
        <p:txBody>
          <a:bodyPr wrap="square" rtlCol="0">
            <a:spAutoFit/>
          </a:bodyPr>
          <a:lstStyle/>
          <a:p>
            <a:r>
              <a:rPr lang="de-DE" sz="1600" dirty="0">
                <a:solidFill>
                  <a:schemeClr val="tx1"/>
                </a:solidFill>
                <a:latin typeface="Arial" panose="020B0604020202020204" pitchFamily="34" charset="0"/>
                <a:cs typeface="Arial" panose="020B0604020202020204" pitchFamily="34" charset="0"/>
              </a:rPr>
              <a:t>September </a:t>
            </a:r>
            <a:r>
              <a:rPr lang="de-DE" sz="1600" dirty="0" smtClean="0">
                <a:solidFill>
                  <a:schemeClr val="tx1"/>
                </a:solidFill>
                <a:latin typeface="Arial" panose="020B0604020202020204" pitchFamily="34" charset="0"/>
                <a:cs typeface="Arial" panose="020B0604020202020204" pitchFamily="34" charset="0"/>
              </a:rPr>
              <a:t>2016</a:t>
            </a:r>
            <a:endParaRPr lang="de-DE" sz="1600" dirty="0">
              <a:solidFill>
                <a:schemeClr val="tx1"/>
              </a:solidFill>
              <a:latin typeface="Arial" panose="020B0604020202020204" pitchFamily="34" charset="0"/>
              <a:cs typeface="Arial" panose="020B0604020202020204" pitchFamily="34" charset="0"/>
            </a:endParaRPr>
          </a:p>
        </p:txBody>
      </p:sp>
      <p:sp>
        <p:nvSpPr>
          <p:cNvPr id="37" name="Abgerundetes Rechteck 36"/>
          <p:cNvSpPr/>
          <p:nvPr/>
        </p:nvSpPr>
        <p:spPr>
          <a:xfrm>
            <a:off x="467544" y="2132856"/>
            <a:ext cx="2016224" cy="1464231"/>
          </a:xfrm>
          <a:prstGeom prst="roundRect">
            <a:avLst/>
          </a:prstGeom>
          <a:solidFill>
            <a:srgbClr val="FFFFCC"/>
          </a:solidFill>
          <a:ln w="25400">
            <a:solidFill>
              <a:schemeClr val="accent2">
                <a:lumMod val="40000"/>
                <a:lumOff val="60000"/>
              </a:schemeClr>
            </a:solidFill>
          </a:ln>
        </p:spPr>
        <p:txBody>
          <a:bodyPr wrap="square" rtlCol="0">
            <a:spAutoFit/>
          </a:bodyPr>
          <a:lstStyle/>
          <a:p>
            <a:r>
              <a:rPr lang="de-DE" sz="1600" dirty="0">
                <a:latin typeface="Arial" panose="020B0604020202020204" pitchFamily="34" charset="0"/>
                <a:cs typeface="Arial" panose="020B0604020202020204" pitchFamily="34" charset="0"/>
              </a:rPr>
              <a:t>Erprobung:</a:t>
            </a:r>
          </a:p>
          <a:p>
            <a:pPr marL="285750"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Grundschule </a:t>
            </a:r>
          </a:p>
          <a:p>
            <a:r>
              <a:rPr lang="de-DE" sz="1600" dirty="0">
                <a:latin typeface="Arial" panose="020B0604020202020204" pitchFamily="34" charset="0"/>
                <a:cs typeface="Arial" panose="020B0604020202020204" pitchFamily="34" charset="0"/>
              </a:rPr>
              <a:t>     (Kl. 1-4)</a:t>
            </a:r>
          </a:p>
          <a:p>
            <a:pPr marL="285750"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Sek I (Kl. 5/6)</a:t>
            </a:r>
          </a:p>
          <a:p>
            <a:endParaRPr lang="de-DE" sz="1600" dirty="0">
              <a:latin typeface="Arial" panose="020B0604020202020204" pitchFamily="34" charset="0"/>
              <a:cs typeface="Arial" panose="020B0604020202020204" pitchFamily="34" charset="0"/>
            </a:endParaRPr>
          </a:p>
        </p:txBody>
      </p:sp>
      <p:sp>
        <p:nvSpPr>
          <p:cNvPr id="38" name="Abgerundetes Rechteck 37"/>
          <p:cNvSpPr/>
          <p:nvPr/>
        </p:nvSpPr>
        <p:spPr>
          <a:xfrm>
            <a:off x="2627784" y="2124402"/>
            <a:ext cx="2016224" cy="1464231"/>
          </a:xfrm>
          <a:prstGeom prst="roundRect">
            <a:avLst/>
          </a:prstGeom>
          <a:solidFill>
            <a:srgbClr val="FFFFCC"/>
          </a:solidFill>
          <a:ln w="25400">
            <a:solidFill>
              <a:schemeClr val="accent2">
                <a:lumMod val="40000"/>
                <a:lumOff val="60000"/>
              </a:schemeClr>
            </a:solidFill>
          </a:ln>
        </p:spPr>
        <p:txBody>
          <a:bodyPr wrap="square" rtlCol="0">
            <a:spAutoFit/>
          </a:bodyPr>
          <a:lstStyle/>
          <a:p>
            <a:r>
              <a:rPr lang="de-DE" sz="1600" dirty="0">
                <a:latin typeface="Arial" panose="020B0604020202020204" pitchFamily="34" charset="0"/>
                <a:cs typeface="Arial" panose="020B0604020202020204" pitchFamily="34" charset="0"/>
              </a:rPr>
              <a:t>Erprobung:</a:t>
            </a:r>
          </a:p>
          <a:p>
            <a:pPr marL="285750"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Grundschule (Kl. 1-4)</a:t>
            </a:r>
          </a:p>
          <a:p>
            <a:pPr marL="285750"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Sek I (Kl. 7/8)</a:t>
            </a:r>
          </a:p>
          <a:p>
            <a:pPr marL="285750" indent="-285750">
              <a:buFont typeface="Arial" panose="020B0604020202020204" pitchFamily="34" charset="0"/>
              <a:buChar char="•"/>
            </a:pPr>
            <a:r>
              <a:rPr lang="de-DE" sz="1600" dirty="0" err="1" smtClean="0">
                <a:latin typeface="Arial" panose="020B0604020202020204" pitchFamily="34" charset="0"/>
                <a:cs typeface="Arial" panose="020B0604020202020204" pitchFamily="34" charset="0"/>
              </a:rPr>
              <a:t>Gymn</a:t>
            </a:r>
            <a:r>
              <a:rPr lang="de-DE" sz="1600" dirty="0" smtClean="0">
                <a:latin typeface="Arial" panose="020B0604020202020204" pitchFamily="34" charset="0"/>
                <a:cs typeface="Arial" panose="020B0604020202020204" pitchFamily="34" charset="0"/>
              </a:rPr>
              <a:t>. </a:t>
            </a:r>
            <a:r>
              <a:rPr lang="de-DE" sz="1600" dirty="0">
                <a:latin typeface="Arial" panose="020B0604020202020204" pitchFamily="34" charset="0"/>
                <a:cs typeface="Arial" panose="020B0604020202020204" pitchFamily="34" charset="0"/>
              </a:rPr>
              <a:t>(Kl. 7/8</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p:txBody>
      </p:sp>
      <p:sp>
        <p:nvSpPr>
          <p:cNvPr id="39" name="Abgerundetes Rechteck 38"/>
          <p:cNvSpPr/>
          <p:nvPr/>
        </p:nvSpPr>
        <p:spPr>
          <a:xfrm>
            <a:off x="4788024" y="2108785"/>
            <a:ext cx="2016224" cy="1464231"/>
          </a:xfrm>
          <a:prstGeom prst="roundRect">
            <a:avLst/>
          </a:prstGeom>
          <a:solidFill>
            <a:srgbClr val="FFFFCC"/>
          </a:solidFill>
          <a:ln w="25400">
            <a:solidFill>
              <a:schemeClr val="accent2">
                <a:lumMod val="40000"/>
                <a:lumOff val="60000"/>
              </a:schemeClr>
            </a:solidFill>
          </a:ln>
        </p:spPr>
        <p:txBody>
          <a:bodyPr wrap="square" rtlCol="0">
            <a:spAutoFit/>
          </a:bodyPr>
          <a:lstStyle/>
          <a:p>
            <a:r>
              <a:rPr lang="de-DE" sz="1600" dirty="0">
                <a:solidFill>
                  <a:srgbClr val="FFC000"/>
                </a:solidFill>
                <a:latin typeface="Arial" panose="020B0604020202020204" pitchFamily="34" charset="0"/>
                <a:cs typeface="Arial" panose="020B0604020202020204" pitchFamily="34" charset="0"/>
              </a:rPr>
              <a:t>Anhörungs-fassungen sämtlicher Bildungspläne</a:t>
            </a:r>
          </a:p>
          <a:p>
            <a:endParaRPr lang="de-DE" sz="1600" dirty="0">
              <a:latin typeface="Arial" panose="020B0604020202020204" pitchFamily="34" charset="0"/>
              <a:cs typeface="Arial" panose="020B0604020202020204" pitchFamily="34" charset="0"/>
            </a:endParaRPr>
          </a:p>
        </p:txBody>
      </p:sp>
      <p:sp>
        <p:nvSpPr>
          <p:cNvPr id="40" name="Abgerundetes Rechteck 39"/>
          <p:cNvSpPr/>
          <p:nvPr/>
        </p:nvSpPr>
        <p:spPr>
          <a:xfrm>
            <a:off x="6948264" y="2108785"/>
            <a:ext cx="2016224" cy="1464231"/>
          </a:xfrm>
          <a:prstGeom prst="roundRect">
            <a:avLst/>
          </a:prstGeom>
          <a:solidFill>
            <a:srgbClr val="FFFFCC"/>
          </a:solidFill>
          <a:ln w="25400">
            <a:solidFill>
              <a:schemeClr val="accent2">
                <a:lumMod val="40000"/>
                <a:lumOff val="60000"/>
              </a:schemeClr>
            </a:solidFill>
          </a:ln>
        </p:spPr>
        <p:txBody>
          <a:bodyPr wrap="square" rtlCol="0">
            <a:spAutoFit/>
          </a:bodyPr>
          <a:lstStyle/>
          <a:p>
            <a:r>
              <a:rPr lang="de-DE" sz="1600" dirty="0" smtClean="0">
                <a:latin typeface="Arial" panose="020B0604020202020204" pitchFamily="34" charset="0"/>
                <a:cs typeface="Arial" panose="020B0604020202020204" pitchFamily="34" charset="0"/>
              </a:rPr>
              <a:t>Inkrafttreten </a:t>
            </a:r>
            <a:r>
              <a:rPr lang="de-DE" sz="1600" dirty="0">
                <a:latin typeface="Arial" panose="020B0604020202020204" pitchFamily="34" charset="0"/>
                <a:cs typeface="Arial" panose="020B0604020202020204" pitchFamily="34" charset="0"/>
              </a:rPr>
              <a:t>sämtlicher </a:t>
            </a:r>
            <a:r>
              <a:rPr lang="de-DE" sz="1600" dirty="0" smtClean="0">
                <a:latin typeface="Arial" panose="020B0604020202020204" pitchFamily="34" charset="0"/>
                <a:cs typeface="Arial" panose="020B0604020202020204" pitchFamily="34" charset="0"/>
              </a:rPr>
              <a:t>Bildungspläne</a:t>
            </a:r>
          </a:p>
          <a:p>
            <a:endParaRPr lang="de-DE" sz="1600" dirty="0" smtClean="0">
              <a:latin typeface="Arial" panose="020B0604020202020204" pitchFamily="34" charset="0"/>
              <a:cs typeface="Arial" panose="020B0604020202020204" pitchFamily="34" charset="0"/>
            </a:endParaRPr>
          </a:p>
          <a:p>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96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ihandform 34"/>
          <p:cNvSpPr/>
          <p:nvPr/>
        </p:nvSpPr>
        <p:spPr>
          <a:xfrm>
            <a:off x="2915816" y="2858862"/>
            <a:ext cx="5976664" cy="1146202"/>
          </a:xfrm>
          <a:custGeom>
            <a:avLst/>
            <a:gdLst>
              <a:gd name="connsiteX0" fmla="*/ 199319 w 1195888"/>
              <a:gd name="connsiteY0" fmla="*/ 0 h 4424171"/>
              <a:gd name="connsiteX1" fmla="*/ 996569 w 1195888"/>
              <a:gd name="connsiteY1" fmla="*/ 0 h 4424171"/>
              <a:gd name="connsiteX2" fmla="*/ 1195888 w 1195888"/>
              <a:gd name="connsiteY2" fmla="*/ 199319 h 4424171"/>
              <a:gd name="connsiteX3" fmla="*/ 1195888 w 1195888"/>
              <a:gd name="connsiteY3" fmla="*/ 4424171 h 4424171"/>
              <a:gd name="connsiteX4" fmla="*/ 1195888 w 1195888"/>
              <a:gd name="connsiteY4" fmla="*/ 4424171 h 4424171"/>
              <a:gd name="connsiteX5" fmla="*/ 0 w 1195888"/>
              <a:gd name="connsiteY5" fmla="*/ 4424171 h 4424171"/>
              <a:gd name="connsiteX6" fmla="*/ 0 w 1195888"/>
              <a:gd name="connsiteY6" fmla="*/ 4424171 h 4424171"/>
              <a:gd name="connsiteX7" fmla="*/ 0 w 1195888"/>
              <a:gd name="connsiteY7" fmla="*/ 199319 h 4424171"/>
              <a:gd name="connsiteX8" fmla="*/ 199319 w 1195888"/>
              <a:gd name="connsiteY8" fmla="*/ 0 h 44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888" h="4424171">
                <a:moveTo>
                  <a:pt x="1195888" y="737379"/>
                </a:moveTo>
                <a:lnTo>
                  <a:pt x="1195888" y="3686792"/>
                </a:lnTo>
                <a:cubicBezTo>
                  <a:pt x="1195888" y="4094035"/>
                  <a:pt x="1171766" y="4424169"/>
                  <a:pt x="1142010" y="4424169"/>
                </a:cubicBezTo>
                <a:lnTo>
                  <a:pt x="0" y="4424169"/>
                </a:lnTo>
                <a:lnTo>
                  <a:pt x="0" y="4424169"/>
                </a:lnTo>
                <a:lnTo>
                  <a:pt x="0" y="2"/>
                </a:lnTo>
                <a:lnTo>
                  <a:pt x="0" y="2"/>
                </a:lnTo>
                <a:lnTo>
                  <a:pt x="1142010" y="2"/>
                </a:lnTo>
                <a:cubicBezTo>
                  <a:pt x="1171766" y="2"/>
                  <a:pt x="1195888" y="330136"/>
                  <a:pt x="1195888" y="737379"/>
                </a:cubicBezTo>
                <a:close/>
              </a:path>
            </a:pathLst>
          </a:cu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108000" tIns="72000" rIns="108000" bIns="72000" numCol="1" spcCol="1270" anchor="ctr" anchorCtr="0">
            <a:noAutofit/>
          </a:bodyPr>
          <a:lstStyle/>
          <a:p>
            <a:pPr marL="0" lvl="1" defTabSz="933450">
              <a:lnSpc>
                <a:spcPct val="90000"/>
              </a:lnSpc>
              <a:spcAft>
                <a:spcPct val="15000"/>
              </a:spcAft>
            </a:pPr>
            <a:r>
              <a:rPr lang="de-DE" sz="1800" dirty="0" smtClean="0">
                <a:latin typeface="Arial" panose="020B0604020202020204" pitchFamily="34" charset="0"/>
                <a:cs typeface="Arial" panose="020B0604020202020204" pitchFamily="34" charset="0"/>
              </a:rPr>
              <a:t>Vollständige Fassungen der Bildungspläne (Anhörungsfassungen) unter </a:t>
            </a:r>
            <a:r>
              <a:rPr lang="de-DE" sz="1800" dirty="0" smtClean="0">
                <a:latin typeface="Arial" panose="020B0604020202020204" pitchFamily="34" charset="0"/>
                <a:cs typeface="Arial" panose="020B0604020202020204" pitchFamily="34" charset="0"/>
                <a:hlinkClick r:id="rId3"/>
              </a:rPr>
              <a:t>www.bildungsplaene-bw.de</a:t>
            </a:r>
            <a:r>
              <a:rPr lang="de-DE" sz="1800" dirty="0" smtClean="0">
                <a:latin typeface="Arial" panose="020B0604020202020204" pitchFamily="34" charset="0"/>
                <a:cs typeface="Arial" panose="020B0604020202020204" pitchFamily="34" charset="0"/>
              </a:rPr>
              <a:t> </a:t>
            </a:r>
            <a:endParaRPr lang="de-DE" sz="1800" dirty="0">
              <a:latin typeface="Arial" panose="020B0604020202020204" pitchFamily="34" charset="0"/>
              <a:cs typeface="Arial" panose="020B0604020202020204" pitchFamily="34" charset="0"/>
            </a:endParaRPr>
          </a:p>
        </p:txBody>
      </p:sp>
      <p:sp>
        <p:nvSpPr>
          <p:cNvPr id="34" name="Freihandform 33"/>
          <p:cNvSpPr/>
          <p:nvPr/>
        </p:nvSpPr>
        <p:spPr>
          <a:xfrm>
            <a:off x="2915816" y="1700808"/>
            <a:ext cx="5976664" cy="792088"/>
          </a:xfrm>
          <a:custGeom>
            <a:avLst/>
            <a:gdLst>
              <a:gd name="connsiteX0" fmla="*/ 199319 w 1195888"/>
              <a:gd name="connsiteY0" fmla="*/ 0 h 4424171"/>
              <a:gd name="connsiteX1" fmla="*/ 996569 w 1195888"/>
              <a:gd name="connsiteY1" fmla="*/ 0 h 4424171"/>
              <a:gd name="connsiteX2" fmla="*/ 1195888 w 1195888"/>
              <a:gd name="connsiteY2" fmla="*/ 199319 h 4424171"/>
              <a:gd name="connsiteX3" fmla="*/ 1195888 w 1195888"/>
              <a:gd name="connsiteY3" fmla="*/ 4424171 h 4424171"/>
              <a:gd name="connsiteX4" fmla="*/ 1195888 w 1195888"/>
              <a:gd name="connsiteY4" fmla="*/ 4424171 h 4424171"/>
              <a:gd name="connsiteX5" fmla="*/ 0 w 1195888"/>
              <a:gd name="connsiteY5" fmla="*/ 4424171 h 4424171"/>
              <a:gd name="connsiteX6" fmla="*/ 0 w 1195888"/>
              <a:gd name="connsiteY6" fmla="*/ 4424171 h 4424171"/>
              <a:gd name="connsiteX7" fmla="*/ 0 w 1195888"/>
              <a:gd name="connsiteY7" fmla="*/ 199319 h 4424171"/>
              <a:gd name="connsiteX8" fmla="*/ 199319 w 1195888"/>
              <a:gd name="connsiteY8" fmla="*/ 0 h 44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888" h="4424171">
                <a:moveTo>
                  <a:pt x="1195888" y="737379"/>
                </a:moveTo>
                <a:lnTo>
                  <a:pt x="1195888" y="3686792"/>
                </a:lnTo>
                <a:cubicBezTo>
                  <a:pt x="1195888" y="4094035"/>
                  <a:pt x="1171766" y="4424169"/>
                  <a:pt x="1142010" y="4424169"/>
                </a:cubicBezTo>
                <a:lnTo>
                  <a:pt x="0" y="4424169"/>
                </a:lnTo>
                <a:lnTo>
                  <a:pt x="0" y="4424169"/>
                </a:lnTo>
                <a:lnTo>
                  <a:pt x="0" y="2"/>
                </a:lnTo>
                <a:lnTo>
                  <a:pt x="0" y="2"/>
                </a:lnTo>
                <a:lnTo>
                  <a:pt x="1142010" y="2"/>
                </a:lnTo>
                <a:cubicBezTo>
                  <a:pt x="1171766" y="2"/>
                  <a:pt x="1195888" y="330136"/>
                  <a:pt x="1195888" y="737379"/>
                </a:cubicBezTo>
                <a:close/>
              </a:path>
            </a:pathLst>
          </a:cu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108000" tIns="72000" rIns="108000" bIns="72000" numCol="1" spcCol="1270" anchor="ctr" anchorCtr="0">
            <a:noAutofit/>
          </a:bodyPr>
          <a:lstStyle/>
          <a:p>
            <a:pPr marL="0" lvl="1" defTabSz="933450">
              <a:lnSpc>
                <a:spcPct val="90000"/>
              </a:lnSpc>
              <a:spcAft>
                <a:spcPct val="15000"/>
              </a:spcAft>
            </a:pPr>
            <a:r>
              <a:rPr lang="de-DE" sz="1800" dirty="0" smtClean="0">
                <a:latin typeface="Arial" panose="020B0604020202020204" pitchFamily="34" charset="0"/>
                <a:cs typeface="Arial" panose="020B0604020202020204" pitchFamily="34" charset="0"/>
              </a:rPr>
              <a:t>Mitte September 2015 – Ende Oktober 2015</a:t>
            </a:r>
            <a:endParaRPr lang="de-DE" sz="1800" dirty="0">
              <a:latin typeface="Arial" panose="020B0604020202020204" pitchFamily="34" charset="0"/>
              <a:cs typeface="Arial" panose="020B0604020202020204" pitchFamily="34" charset="0"/>
            </a:endParaRPr>
          </a:p>
        </p:txBody>
      </p:sp>
      <p:sp>
        <p:nvSpPr>
          <p:cNvPr id="7" name="Textfeld 3"/>
          <p:cNvSpPr txBox="1">
            <a:spLocks noChangeArrowheads="1"/>
          </p:cNvSpPr>
          <p:nvPr/>
        </p:nvSpPr>
        <p:spPr bwMode="auto">
          <a:xfrm>
            <a:off x="223838" y="960909"/>
            <a:ext cx="8696325" cy="523875"/>
          </a:xfrm>
          <a:prstGeom prst="rect">
            <a:avLst/>
          </a:prstGeom>
          <a:noFill/>
          <a:ln w="9525">
            <a:noFill/>
            <a:miter lim="800000"/>
            <a:headEnd/>
            <a:tailEnd/>
          </a:ln>
        </p:spPr>
        <p:txBody>
          <a:bodyPr>
            <a:spAutoFit/>
          </a:bodyPr>
          <a:lstStyle/>
          <a:p>
            <a:pPr algn="ctr"/>
            <a:r>
              <a:rPr lang="de-DE" sz="2800" dirty="0" smtClean="0">
                <a:latin typeface="Calibri"/>
                <a:cs typeface="Calibri"/>
              </a:rPr>
              <a:t>Meilenstein - Anhörung</a:t>
            </a:r>
            <a:endParaRPr lang="de-DE" sz="2800" dirty="0">
              <a:latin typeface="Calibri"/>
              <a:cs typeface="Calibri"/>
            </a:endParaRPr>
          </a:p>
        </p:txBody>
      </p:sp>
      <p:sp>
        <p:nvSpPr>
          <p:cNvPr id="2" name="Abgerundetes Rechteck 1"/>
          <p:cNvSpPr/>
          <p:nvPr/>
        </p:nvSpPr>
        <p:spPr>
          <a:xfrm>
            <a:off x="251520" y="1700808"/>
            <a:ext cx="2376264" cy="864096"/>
          </a:xfrm>
          <a:prstGeom prst="roundRect">
            <a:avLst/>
          </a:pr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spcFirstLastPara="0" vert="horz" wrap="square" lIns="134533" tIns="100243" rIns="134533" bIns="100243" numCol="1" spcCol="1270" anchor="ctr" anchorCtr="0">
            <a:noAutofit/>
          </a:bodyPr>
          <a:lstStyle/>
          <a:p>
            <a:pPr algn="ctr" defTabSz="800100">
              <a:lnSpc>
                <a:spcPct val="90000"/>
              </a:lnSpc>
              <a:spcAft>
                <a:spcPct val="35000"/>
              </a:spcAft>
            </a:pPr>
            <a:endParaRPr lang="de-DE" sz="1800" dirty="0" smtClean="0">
              <a:solidFill>
                <a:srgbClr val="000000"/>
              </a:solidFill>
              <a:latin typeface="Arial" charset="0"/>
              <a:cs typeface="Arial" charset="0"/>
            </a:endParaRPr>
          </a:p>
          <a:p>
            <a:pPr algn="ctr" defTabSz="800100">
              <a:lnSpc>
                <a:spcPct val="90000"/>
              </a:lnSpc>
              <a:spcAft>
                <a:spcPct val="35000"/>
              </a:spcAft>
            </a:pPr>
            <a:endParaRPr lang="de-DE" sz="1800" dirty="0">
              <a:solidFill>
                <a:srgbClr val="000000"/>
              </a:solidFill>
              <a:latin typeface="Arial" charset="0"/>
              <a:cs typeface="Arial" charset="0"/>
            </a:endParaRPr>
          </a:p>
          <a:p>
            <a:pPr algn="ctr" defTabSz="800100">
              <a:lnSpc>
                <a:spcPct val="90000"/>
              </a:lnSpc>
              <a:spcAft>
                <a:spcPct val="35000"/>
              </a:spcAft>
            </a:pPr>
            <a:r>
              <a:rPr lang="de-DE" sz="1800" dirty="0" smtClean="0">
                <a:solidFill>
                  <a:srgbClr val="000000"/>
                </a:solidFill>
                <a:latin typeface="Arial" charset="0"/>
                <a:cs typeface="Arial" charset="0"/>
              </a:rPr>
              <a:t>Zeitraum</a:t>
            </a:r>
          </a:p>
          <a:p>
            <a:pPr algn="ctr" defTabSz="800100">
              <a:lnSpc>
                <a:spcPct val="90000"/>
              </a:lnSpc>
              <a:spcAft>
                <a:spcPct val="35000"/>
              </a:spcAft>
            </a:pPr>
            <a:endParaRPr lang="de-DE" sz="1800" dirty="0" smtClean="0">
              <a:solidFill>
                <a:srgbClr val="000000"/>
              </a:solidFill>
              <a:latin typeface="Arial" charset="0"/>
              <a:cs typeface="Arial" charset="0"/>
            </a:endParaRPr>
          </a:p>
          <a:p>
            <a:pPr algn="ctr" defTabSz="800100">
              <a:lnSpc>
                <a:spcPct val="90000"/>
              </a:lnSpc>
              <a:spcAft>
                <a:spcPct val="35000"/>
              </a:spcAft>
            </a:pPr>
            <a:endParaRPr lang="de-DE" sz="1800" dirty="0">
              <a:solidFill>
                <a:srgbClr val="000000"/>
              </a:solidFill>
              <a:latin typeface="Arial" charset="0"/>
              <a:cs typeface="Arial" charset="0"/>
            </a:endParaRPr>
          </a:p>
        </p:txBody>
      </p:sp>
      <p:sp>
        <p:nvSpPr>
          <p:cNvPr id="3" name="Abgerundetes Rechteck 2"/>
          <p:cNvSpPr/>
          <p:nvPr/>
        </p:nvSpPr>
        <p:spPr>
          <a:xfrm>
            <a:off x="251520" y="2852936"/>
            <a:ext cx="2376264" cy="1152128"/>
          </a:xfrm>
          <a:prstGeom prst="roundRect">
            <a:avLst/>
          </a:pr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spcFirstLastPara="0" vert="horz" wrap="square" lIns="134533" tIns="100243" rIns="134533" bIns="100243" numCol="1" spcCol="1270" anchor="ctr" anchorCtr="0">
            <a:noAutofit/>
          </a:bodyPr>
          <a:lstStyle/>
          <a:p>
            <a:pPr algn="ctr" defTabSz="800100">
              <a:lnSpc>
                <a:spcPct val="90000"/>
              </a:lnSpc>
              <a:spcAft>
                <a:spcPct val="35000"/>
              </a:spcAft>
            </a:pPr>
            <a:r>
              <a:rPr lang="de-DE" sz="1800" dirty="0" smtClean="0">
                <a:solidFill>
                  <a:srgbClr val="000000"/>
                </a:solidFill>
                <a:latin typeface="Arial" charset="0"/>
                <a:cs typeface="Arial" charset="0"/>
              </a:rPr>
              <a:t>Veröffentlichung </a:t>
            </a:r>
            <a:endParaRPr lang="de-DE" sz="1800" dirty="0">
              <a:solidFill>
                <a:srgbClr val="000000"/>
              </a:solidFill>
              <a:latin typeface="Arial" charset="0"/>
              <a:cs typeface="Arial" charset="0"/>
            </a:endParaRPr>
          </a:p>
        </p:txBody>
      </p:sp>
      <p:grpSp>
        <p:nvGrpSpPr>
          <p:cNvPr id="8" name="Gruppieren 7"/>
          <p:cNvGrpSpPr/>
          <p:nvPr/>
        </p:nvGrpSpPr>
        <p:grpSpPr>
          <a:xfrm>
            <a:off x="2267744" y="1565794"/>
            <a:ext cx="6261159" cy="4302476"/>
            <a:chOff x="2267744" y="1565794"/>
            <a:chExt cx="4300150" cy="4302476"/>
          </a:xfrm>
        </p:grpSpPr>
        <p:sp>
          <p:nvSpPr>
            <p:cNvPr id="9" name="Freihandform 8"/>
            <p:cNvSpPr/>
            <p:nvPr/>
          </p:nvSpPr>
          <p:spPr>
            <a:xfrm>
              <a:off x="2811748" y="1565794"/>
              <a:ext cx="2025224" cy="1215134"/>
            </a:xfrm>
            <a:custGeom>
              <a:avLst/>
              <a:gdLst>
                <a:gd name="connsiteX0" fmla="*/ 0 w 2025224"/>
                <a:gd name="connsiteY0" fmla="*/ 0 h 1215134"/>
                <a:gd name="connsiteX1" fmla="*/ 2025224 w 2025224"/>
                <a:gd name="connsiteY1" fmla="*/ 0 h 1215134"/>
                <a:gd name="connsiteX2" fmla="*/ 2025224 w 2025224"/>
                <a:gd name="connsiteY2" fmla="*/ 1215134 h 1215134"/>
                <a:gd name="connsiteX3" fmla="*/ 0 w 2025224"/>
                <a:gd name="connsiteY3" fmla="*/ 1215134 h 1215134"/>
                <a:gd name="connsiteX4" fmla="*/ 0 w 2025224"/>
                <a:gd name="connsiteY4" fmla="*/ 0 h 1215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5224" h="1215134">
                  <a:moveTo>
                    <a:pt x="0" y="0"/>
                  </a:moveTo>
                  <a:lnTo>
                    <a:pt x="2025224" y="0"/>
                  </a:lnTo>
                  <a:lnTo>
                    <a:pt x="2025224" y="1215134"/>
                  </a:lnTo>
                  <a:lnTo>
                    <a:pt x="0" y="1215134"/>
                  </a:lnTo>
                  <a:lnTo>
                    <a:pt x="0" y="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530" tIns="49530" rIns="49530" bIns="49530" numCol="1" spcCol="1270" anchor="ctr" anchorCtr="0">
              <a:noAutofit/>
            </a:bodyPr>
            <a:lstStyle/>
            <a:p>
              <a:pPr lvl="0" defTabSz="577850">
                <a:lnSpc>
                  <a:spcPct val="90000"/>
                </a:lnSpc>
                <a:spcBef>
                  <a:spcPct val="0"/>
                </a:spcBef>
                <a:spcAft>
                  <a:spcPct val="35000"/>
                </a:spcAft>
              </a:pPr>
              <a:endParaRPr lang="de-DE" sz="1600" kern="1200" dirty="0">
                <a:solidFill>
                  <a:schemeClr val="tx1"/>
                </a:solidFill>
                <a:latin typeface="Arial" panose="020B0604020202020204" pitchFamily="34" charset="0"/>
                <a:cs typeface="Arial" panose="020B0604020202020204" pitchFamily="34" charset="0"/>
              </a:endParaRPr>
            </a:p>
          </p:txBody>
        </p:sp>
        <p:sp>
          <p:nvSpPr>
            <p:cNvPr id="31" name="Freihandform 30"/>
            <p:cNvSpPr/>
            <p:nvPr/>
          </p:nvSpPr>
          <p:spPr>
            <a:xfrm>
              <a:off x="2267744" y="4437112"/>
              <a:ext cx="2025224" cy="1359150"/>
            </a:xfrm>
            <a:custGeom>
              <a:avLst/>
              <a:gdLst>
                <a:gd name="connsiteX0" fmla="*/ 0 w 2025224"/>
                <a:gd name="connsiteY0" fmla="*/ 0 h 1215134"/>
                <a:gd name="connsiteX1" fmla="*/ 2025224 w 2025224"/>
                <a:gd name="connsiteY1" fmla="*/ 0 h 1215134"/>
                <a:gd name="connsiteX2" fmla="*/ 2025224 w 2025224"/>
                <a:gd name="connsiteY2" fmla="*/ 1215134 h 1215134"/>
                <a:gd name="connsiteX3" fmla="*/ 0 w 2025224"/>
                <a:gd name="connsiteY3" fmla="*/ 1215134 h 1215134"/>
                <a:gd name="connsiteX4" fmla="*/ 0 w 2025224"/>
                <a:gd name="connsiteY4" fmla="*/ 0 h 1215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5224" h="1215134">
                  <a:moveTo>
                    <a:pt x="0" y="0"/>
                  </a:moveTo>
                  <a:lnTo>
                    <a:pt x="2025224" y="0"/>
                  </a:lnTo>
                  <a:lnTo>
                    <a:pt x="2025224" y="1215134"/>
                  </a:lnTo>
                  <a:lnTo>
                    <a:pt x="0" y="1215134"/>
                  </a:lnTo>
                  <a:lnTo>
                    <a:pt x="0" y="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endParaRPr lang="de-DE" sz="1600" kern="1200" dirty="0">
                <a:solidFill>
                  <a:schemeClr val="accent2"/>
                </a:solidFill>
                <a:latin typeface="Arial" panose="020B0604020202020204" pitchFamily="34" charset="0"/>
                <a:cs typeface="Arial" panose="020B0604020202020204" pitchFamily="34" charset="0"/>
              </a:endParaRPr>
            </a:p>
          </p:txBody>
        </p:sp>
        <p:sp>
          <p:nvSpPr>
            <p:cNvPr id="33" name="Freihandform 32"/>
            <p:cNvSpPr/>
            <p:nvPr/>
          </p:nvSpPr>
          <p:spPr>
            <a:xfrm>
              <a:off x="4295396" y="4509120"/>
              <a:ext cx="2272498" cy="1359150"/>
            </a:xfrm>
            <a:custGeom>
              <a:avLst/>
              <a:gdLst>
                <a:gd name="connsiteX0" fmla="*/ 0 w 2025224"/>
                <a:gd name="connsiteY0" fmla="*/ 0 h 1215134"/>
                <a:gd name="connsiteX1" fmla="*/ 2025224 w 2025224"/>
                <a:gd name="connsiteY1" fmla="*/ 0 h 1215134"/>
                <a:gd name="connsiteX2" fmla="*/ 2025224 w 2025224"/>
                <a:gd name="connsiteY2" fmla="*/ 1215134 h 1215134"/>
                <a:gd name="connsiteX3" fmla="*/ 0 w 2025224"/>
                <a:gd name="connsiteY3" fmla="*/ 1215134 h 1215134"/>
                <a:gd name="connsiteX4" fmla="*/ 0 w 2025224"/>
                <a:gd name="connsiteY4" fmla="*/ 0 h 1215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5224" h="1215134">
                  <a:moveTo>
                    <a:pt x="0" y="0"/>
                  </a:moveTo>
                  <a:lnTo>
                    <a:pt x="2025224" y="0"/>
                  </a:lnTo>
                  <a:lnTo>
                    <a:pt x="2025224" y="1215134"/>
                  </a:lnTo>
                  <a:lnTo>
                    <a:pt x="0" y="1215134"/>
                  </a:lnTo>
                  <a:lnTo>
                    <a:pt x="0" y="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endParaRPr lang="de-DE" sz="1600" kern="1200" dirty="0">
                <a:solidFill>
                  <a:schemeClr val="tx1"/>
                </a:solidFill>
                <a:latin typeface="Arial" panose="020B0604020202020204" pitchFamily="34" charset="0"/>
                <a:cs typeface="Arial" panose="020B0604020202020204" pitchFamily="34" charset="0"/>
              </a:endParaRPr>
            </a:p>
          </p:txBody>
        </p:sp>
      </p:grpSp>
      <p:cxnSp>
        <p:nvCxnSpPr>
          <p:cNvPr id="42" name="Gerade Verbindung 41"/>
          <p:cNvCxnSpPr/>
          <p:nvPr/>
        </p:nvCxnSpPr>
        <p:spPr>
          <a:xfrm>
            <a:off x="5444480" y="3334283"/>
            <a:ext cx="0" cy="2695389"/>
          </a:xfrm>
          <a:prstGeom prst="line">
            <a:avLst/>
          </a:prstGeom>
          <a:ln w="25400">
            <a:solidFill>
              <a:schemeClr val="bg1">
                <a:lumMod val="65000"/>
              </a:schemeClr>
            </a:solidFill>
            <a:prstDash val="sysDash"/>
          </a:ln>
          <a:scene3d>
            <a:camera prst="orthographicFront">
              <a:rot lat="0" lon="5400000" rev="0"/>
            </a:camera>
            <a:lightRig rig="threePt" dir="t"/>
          </a:scene3d>
        </p:spPr>
        <p:style>
          <a:lnRef idx="1">
            <a:schemeClr val="accent1"/>
          </a:lnRef>
          <a:fillRef idx="0">
            <a:schemeClr val="accent1"/>
          </a:fillRef>
          <a:effectRef idx="0">
            <a:schemeClr val="accent1"/>
          </a:effectRef>
          <a:fontRef idx="minor">
            <a:schemeClr val="tx1"/>
          </a:fontRef>
        </p:style>
      </p:cxnSp>
      <p:sp>
        <p:nvSpPr>
          <p:cNvPr id="21" name="Textfeld 20"/>
          <p:cNvSpPr txBox="1"/>
          <p:nvPr/>
        </p:nvSpPr>
        <p:spPr>
          <a:xfrm>
            <a:off x="251520" y="6309320"/>
            <a:ext cx="504056" cy="261610"/>
          </a:xfrm>
          <a:prstGeom prst="rect">
            <a:avLst/>
          </a:prstGeom>
          <a:noFill/>
        </p:spPr>
        <p:txBody>
          <a:bodyPr wrap="square" rtlCol="0">
            <a:spAutoFit/>
          </a:bodyPr>
          <a:lstStyle/>
          <a:p>
            <a:r>
              <a:rPr lang="de-DE" sz="1100" dirty="0" smtClean="0">
                <a:latin typeface="Arial" panose="020B0604020202020204" pitchFamily="34" charset="0"/>
                <a:cs typeface="Arial" panose="020B0604020202020204" pitchFamily="34" charset="0"/>
              </a:rPr>
              <a:t>19</a:t>
            </a:r>
            <a:endParaRPr lang="de-DE" sz="1100" dirty="0">
              <a:latin typeface="Arial" panose="020B0604020202020204" pitchFamily="34" charset="0"/>
              <a:cs typeface="Arial" panose="020B0604020202020204" pitchFamily="34" charset="0"/>
            </a:endParaRPr>
          </a:p>
        </p:txBody>
      </p:sp>
      <p:sp>
        <p:nvSpPr>
          <p:cNvPr id="23" name="Abgerundetes Rechteck 22"/>
          <p:cNvSpPr/>
          <p:nvPr/>
        </p:nvSpPr>
        <p:spPr>
          <a:xfrm>
            <a:off x="251520" y="4293096"/>
            <a:ext cx="2376264" cy="1584176"/>
          </a:xfrm>
          <a:prstGeom prst="roundRect">
            <a:avLst/>
          </a:pr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spcFirstLastPara="0" vert="horz" wrap="square" lIns="134533" tIns="100243" rIns="134533" bIns="100243" numCol="1" spcCol="1270" anchor="ctr" anchorCtr="0">
            <a:noAutofit/>
          </a:bodyPr>
          <a:lstStyle/>
          <a:p>
            <a:pPr algn="ctr" defTabSz="800100">
              <a:lnSpc>
                <a:spcPct val="90000"/>
              </a:lnSpc>
              <a:spcAft>
                <a:spcPct val="35000"/>
              </a:spcAft>
            </a:pPr>
            <a:r>
              <a:rPr lang="de-DE" sz="1800" dirty="0" smtClean="0">
                <a:solidFill>
                  <a:srgbClr val="000000"/>
                </a:solidFill>
                <a:latin typeface="Arial" charset="0"/>
                <a:cs typeface="Arial" charset="0"/>
              </a:rPr>
              <a:t>Beteiligungs-möglichkeiten</a:t>
            </a:r>
            <a:endParaRPr lang="de-DE" sz="1800" dirty="0">
              <a:solidFill>
                <a:srgbClr val="000000"/>
              </a:solidFill>
              <a:latin typeface="Arial" charset="0"/>
              <a:cs typeface="Arial" charset="0"/>
            </a:endParaRPr>
          </a:p>
        </p:txBody>
      </p:sp>
      <p:sp>
        <p:nvSpPr>
          <p:cNvPr id="24" name="Freihandform 23"/>
          <p:cNvSpPr/>
          <p:nvPr/>
        </p:nvSpPr>
        <p:spPr>
          <a:xfrm>
            <a:off x="2915816" y="4299022"/>
            <a:ext cx="5976664" cy="1578250"/>
          </a:xfrm>
          <a:custGeom>
            <a:avLst/>
            <a:gdLst>
              <a:gd name="connsiteX0" fmla="*/ 199319 w 1195888"/>
              <a:gd name="connsiteY0" fmla="*/ 0 h 4424171"/>
              <a:gd name="connsiteX1" fmla="*/ 996569 w 1195888"/>
              <a:gd name="connsiteY1" fmla="*/ 0 h 4424171"/>
              <a:gd name="connsiteX2" fmla="*/ 1195888 w 1195888"/>
              <a:gd name="connsiteY2" fmla="*/ 199319 h 4424171"/>
              <a:gd name="connsiteX3" fmla="*/ 1195888 w 1195888"/>
              <a:gd name="connsiteY3" fmla="*/ 4424171 h 4424171"/>
              <a:gd name="connsiteX4" fmla="*/ 1195888 w 1195888"/>
              <a:gd name="connsiteY4" fmla="*/ 4424171 h 4424171"/>
              <a:gd name="connsiteX5" fmla="*/ 0 w 1195888"/>
              <a:gd name="connsiteY5" fmla="*/ 4424171 h 4424171"/>
              <a:gd name="connsiteX6" fmla="*/ 0 w 1195888"/>
              <a:gd name="connsiteY6" fmla="*/ 4424171 h 4424171"/>
              <a:gd name="connsiteX7" fmla="*/ 0 w 1195888"/>
              <a:gd name="connsiteY7" fmla="*/ 199319 h 4424171"/>
              <a:gd name="connsiteX8" fmla="*/ 199319 w 1195888"/>
              <a:gd name="connsiteY8" fmla="*/ 0 h 44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888" h="4424171">
                <a:moveTo>
                  <a:pt x="1195888" y="737379"/>
                </a:moveTo>
                <a:lnTo>
                  <a:pt x="1195888" y="3686792"/>
                </a:lnTo>
                <a:cubicBezTo>
                  <a:pt x="1195888" y="4094035"/>
                  <a:pt x="1171766" y="4424169"/>
                  <a:pt x="1142010" y="4424169"/>
                </a:cubicBezTo>
                <a:lnTo>
                  <a:pt x="0" y="4424169"/>
                </a:lnTo>
                <a:lnTo>
                  <a:pt x="0" y="4424169"/>
                </a:lnTo>
                <a:lnTo>
                  <a:pt x="0" y="2"/>
                </a:lnTo>
                <a:lnTo>
                  <a:pt x="0" y="2"/>
                </a:lnTo>
                <a:lnTo>
                  <a:pt x="1142010" y="2"/>
                </a:lnTo>
                <a:cubicBezTo>
                  <a:pt x="1171766" y="2"/>
                  <a:pt x="1195888" y="330136"/>
                  <a:pt x="1195888" y="737379"/>
                </a:cubicBezTo>
                <a:close/>
              </a:path>
            </a:pathLst>
          </a:cu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108000" tIns="72000" rIns="108000" bIns="72000" numCol="1" spcCol="1270" anchor="ctr" anchorCtr="0">
            <a:noAutofit/>
          </a:bodyPr>
          <a:lstStyle/>
          <a:p>
            <a:pPr marL="0" lvl="1" defTabSz="933450">
              <a:lnSpc>
                <a:spcPct val="90000"/>
              </a:lnSpc>
              <a:spcAft>
                <a:spcPct val="15000"/>
              </a:spcAft>
            </a:pPr>
            <a:r>
              <a:rPr lang="de-DE" sz="1800" dirty="0" smtClean="0">
                <a:latin typeface="Arial" panose="020B0604020202020204" pitchFamily="34" charset="0"/>
                <a:cs typeface="Arial" panose="020B0604020202020204" pitchFamily="34" charset="0"/>
              </a:rPr>
              <a:t>Rückmeldemöglichkeit für sämtliche Interessierte</a:t>
            </a:r>
          </a:p>
          <a:p>
            <a:pPr marL="0" lvl="1" defTabSz="933450">
              <a:lnSpc>
                <a:spcPct val="90000"/>
              </a:lnSpc>
              <a:spcAft>
                <a:spcPct val="15000"/>
              </a:spcAft>
            </a:pPr>
            <a:endParaRPr lang="de-DE" sz="1800" dirty="0" smtClean="0">
              <a:latin typeface="Arial" panose="020B0604020202020204" pitchFamily="34" charset="0"/>
              <a:cs typeface="Arial" panose="020B0604020202020204" pitchFamily="34" charset="0"/>
            </a:endParaRPr>
          </a:p>
          <a:p>
            <a:pPr marL="0" lvl="1" defTabSz="933450">
              <a:lnSpc>
                <a:spcPct val="90000"/>
              </a:lnSpc>
              <a:spcAft>
                <a:spcPct val="15000"/>
              </a:spcAft>
            </a:pPr>
            <a:r>
              <a:rPr lang="de-DE" sz="1800" dirty="0" smtClean="0">
                <a:latin typeface="Arial" panose="020B0604020202020204" pitchFamily="34" charset="0"/>
                <a:cs typeface="Arial" panose="020B0604020202020204" pitchFamily="34" charset="0"/>
              </a:rPr>
              <a:t>Gezielte Einbeziehung verschiedener Institutionen und Gremien aus Wissenschaft</a:t>
            </a:r>
            <a:r>
              <a:rPr lang="de-DE" sz="1800" dirty="0">
                <a:latin typeface="Arial" panose="020B0604020202020204" pitchFamily="34" charset="0"/>
                <a:cs typeface="Arial" panose="020B0604020202020204" pitchFamily="34" charset="0"/>
              </a:rPr>
              <a:t>, </a:t>
            </a:r>
            <a:r>
              <a:rPr lang="de-DE" sz="1800" dirty="0" smtClean="0">
                <a:latin typeface="Arial" panose="020B0604020202020204" pitchFamily="34" charset="0"/>
                <a:cs typeface="Arial" panose="020B0604020202020204" pitchFamily="34" charset="0"/>
              </a:rPr>
              <a:t>Bildung, Wirtschaft</a:t>
            </a:r>
            <a:r>
              <a:rPr lang="de-DE" sz="1800" dirty="0">
                <a:latin typeface="Arial" panose="020B0604020202020204" pitchFamily="34" charset="0"/>
                <a:cs typeface="Arial" panose="020B0604020202020204" pitchFamily="34" charset="0"/>
              </a:rPr>
              <a:t>, Gesellschaft und </a:t>
            </a:r>
            <a:r>
              <a:rPr lang="de-DE" sz="1800" dirty="0" smtClean="0">
                <a:latin typeface="Arial" panose="020B0604020202020204" pitchFamily="34" charset="0"/>
                <a:cs typeface="Arial" panose="020B0604020202020204" pitchFamily="34" charset="0"/>
              </a:rPr>
              <a:t>Politik</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575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457200" y="1700213"/>
            <a:ext cx="8229600" cy="2913062"/>
          </a:xfrm>
          <a:prstGeom prst="rect">
            <a:avLst/>
          </a:prstGeom>
        </p:spPr>
        <p:txBody>
          <a:bodyPr>
            <a:normAutofit/>
          </a:bodyPr>
          <a:lstStyle>
            <a:lvl1pPr marL="342900" indent="-342900" algn="l" defTabSz="914400" rtl="0" eaLnBrk="1" latinLnBrk="0" hangingPunct="1">
              <a:spcBef>
                <a:spcPct val="20000"/>
              </a:spcBef>
              <a:buClr>
                <a:schemeClr val="bg1">
                  <a:lumMod val="50000"/>
                </a:schemeClr>
              </a:buClr>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1257300" indent="-342900" algn="l" defTabSz="914400" rtl="0" eaLnBrk="1" latinLnBrk="0" hangingPunct="1">
              <a:spcBef>
                <a:spcPct val="20000"/>
              </a:spcBef>
              <a:buClr>
                <a:schemeClr val="bg1">
                  <a:lumMod val="50000"/>
                </a:schemeClr>
              </a:buClr>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fontAlgn="auto">
              <a:spcAft>
                <a:spcPts val="0"/>
              </a:spcAft>
              <a:buFont typeface="Arial" pitchFamily="34" charset="0"/>
              <a:buNone/>
              <a:defRPr/>
            </a:pPr>
            <a:endParaRPr lang="de-DE" sz="1600" dirty="0" smtClean="0"/>
          </a:p>
          <a:p>
            <a:pPr lvl="1" fontAlgn="auto">
              <a:spcAft>
                <a:spcPts val="0"/>
              </a:spcAft>
              <a:defRPr/>
            </a:pPr>
            <a:endParaRPr lang="de-DE" dirty="0" smtClean="0"/>
          </a:p>
        </p:txBody>
      </p:sp>
      <p:graphicFrame>
        <p:nvGraphicFramePr>
          <p:cNvPr id="2" name="Tabelle 1"/>
          <p:cNvGraphicFramePr>
            <a:graphicFrameLocks noGrp="1"/>
          </p:cNvGraphicFramePr>
          <p:nvPr>
            <p:extLst>
              <p:ext uri="{D42A27DB-BD31-4B8C-83A1-F6EECF244321}">
                <p14:modId xmlns:p14="http://schemas.microsoft.com/office/powerpoint/2010/main" val="1441876048"/>
              </p:ext>
            </p:extLst>
          </p:nvPr>
        </p:nvGraphicFramePr>
        <p:xfrm>
          <a:off x="251520" y="1700808"/>
          <a:ext cx="8640960" cy="4248470"/>
        </p:xfrm>
        <a:graphic>
          <a:graphicData uri="http://schemas.openxmlformats.org/drawingml/2006/table">
            <a:tbl>
              <a:tblPr firstRow="1" firstCol="1" bandRow="1">
                <a:tableStyleId>{912C8C85-51F0-491E-9774-3900AFEF0FD7}</a:tableStyleId>
              </a:tblPr>
              <a:tblGrid>
                <a:gridCol w="1440160"/>
                <a:gridCol w="1440160"/>
                <a:gridCol w="1440160"/>
                <a:gridCol w="1440160"/>
                <a:gridCol w="1440160"/>
                <a:gridCol w="1440160"/>
              </a:tblGrid>
              <a:tr h="746982">
                <a:tc>
                  <a:txBody>
                    <a:bodyPr/>
                    <a:lstStyle/>
                    <a:p>
                      <a:pPr>
                        <a:spcAft>
                          <a:spcPts val="0"/>
                        </a:spcAft>
                      </a:pPr>
                      <a:r>
                        <a:rPr lang="de-DE" sz="1400" dirty="0">
                          <a:effectLst/>
                          <a:latin typeface="Arial" panose="020B0604020202020204" pitchFamily="34" charset="0"/>
                          <a:cs typeface="Arial" panose="020B0604020202020204" pitchFamily="34" charset="0"/>
                        </a:rPr>
                        <a:t> </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tc>
                <a:tc>
                  <a:txBody>
                    <a:bodyPr/>
                    <a:lstStyle/>
                    <a:p>
                      <a:pPr>
                        <a:spcAft>
                          <a:spcPts val="0"/>
                        </a:spcAft>
                      </a:pPr>
                      <a:r>
                        <a:rPr lang="de-DE" sz="1400" dirty="0">
                          <a:effectLst/>
                          <a:latin typeface="Arial" panose="020B0604020202020204" pitchFamily="34" charset="0"/>
                          <a:cs typeface="Arial" panose="020B0604020202020204" pitchFamily="34" charset="0"/>
                        </a:rPr>
                        <a:t>Bildungsplan Grundschule</a:t>
                      </a:r>
                      <a:br>
                        <a:rPr lang="de-DE" sz="1400" dirty="0">
                          <a:effectLst/>
                          <a:latin typeface="Arial" panose="020B0604020202020204" pitchFamily="34" charset="0"/>
                          <a:cs typeface="Arial" panose="020B0604020202020204" pitchFamily="34" charset="0"/>
                        </a:rPr>
                      </a:br>
                      <a:endParaRPr lang="de-DE" sz="1400" dirty="0">
                        <a:effectLst/>
                        <a:latin typeface="Arial" panose="020B0604020202020204" pitchFamily="34" charset="0"/>
                        <a:ea typeface="Times New Roman"/>
                        <a:cs typeface="Arial" panose="020B0604020202020204" pitchFamily="34" charset="0"/>
                      </a:endParaRPr>
                    </a:p>
                  </a:txBody>
                  <a:tcPr marL="68578" marR="68578" marT="0" marB="0"/>
                </a:tc>
                <a:tc gridSpan="3">
                  <a:txBody>
                    <a:bodyPr/>
                    <a:lstStyle/>
                    <a:p>
                      <a:pPr>
                        <a:spcAft>
                          <a:spcPts val="0"/>
                        </a:spcAft>
                      </a:pPr>
                      <a:r>
                        <a:rPr lang="de-DE" sz="1400" dirty="0">
                          <a:effectLst/>
                          <a:latin typeface="Arial" panose="020B0604020202020204" pitchFamily="34" charset="0"/>
                          <a:cs typeface="Arial" panose="020B0604020202020204" pitchFamily="34" charset="0"/>
                        </a:rPr>
                        <a:t>Gemeinsamer Bildungsplan Sekundarstufe I</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tc>
                <a:tc hMerge="1">
                  <a:txBody>
                    <a:bodyPr/>
                    <a:lstStyle/>
                    <a:p>
                      <a:endParaRPr lang="de-DE"/>
                    </a:p>
                  </a:txBody>
                  <a:tcPr/>
                </a:tc>
                <a:tc hMerge="1">
                  <a:txBody>
                    <a:bodyPr/>
                    <a:lstStyle/>
                    <a:p>
                      <a:endParaRPr lang="de-DE"/>
                    </a:p>
                  </a:txBody>
                  <a:tcPr/>
                </a:tc>
                <a:tc>
                  <a:txBody>
                    <a:bodyPr/>
                    <a:lstStyle/>
                    <a:p>
                      <a:pPr>
                        <a:spcAft>
                          <a:spcPts val="0"/>
                        </a:spcAft>
                      </a:pPr>
                      <a:r>
                        <a:rPr lang="de-DE" sz="1400" dirty="0">
                          <a:effectLst/>
                          <a:latin typeface="Arial" panose="020B0604020202020204" pitchFamily="34" charset="0"/>
                          <a:cs typeface="Arial" panose="020B0604020202020204" pitchFamily="34" charset="0"/>
                        </a:rPr>
                        <a:t>Bildungsplan </a:t>
                      </a:r>
                      <a:endParaRPr lang="de-DE" sz="1400" dirty="0" smtClean="0">
                        <a:effectLst/>
                        <a:latin typeface="Arial" panose="020B0604020202020204" pitchFamily="34" charset="0"/>
                        <a:cs typeface="Arial" panose="020B0604020202020204" pitchFamily="34" charset="0"/>
                      </a:endParaRPr>
                    </a:p>
                    <a:p>
                      <a:pPr>
                        <a:spcAft>
                          <a:spcPts val="0"/>
                        </a:spcAft>
                      </a:pPr>
                      <a:r>
                        <a:rPr lang="de-DE" sz="1400" dirty="0" smtClean="0">
                          <a:effectLst/>
                          <a:latin typeface="Arial" panose="020B0604020202020204" pitchFamily="34" charset="0"/>
                          <a:cs typeface="Arial" panose="020B0604020202020204" pitchFamily="34" charset="0"/>
                        </a:rPr>
                        <a:t>Gymnasium</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tc>
              </a:tr>
              <a:tr h="700296">
                <a:tc>
                  <a:txBody>
                    <a:bodyPr/>
                    <a:lstStyle/>
                    <a:p>
                      <a:pPr>
                        <a:spcAft>
                          <a:spcPts val="0"/>
                        </a:spcAft>
                      </a:pPr>
                      <a:r>
                        <a:rPr lang="de-DE" sz="1400" dirty="0">
                          <a:effectLst/>
                          <a:latin typeface="Arial" panose="020B0604020202020204" pitchFamily="34" charset="0"/>
                          <a:cs typeface="Arial" panose="020B0604020202020204" pitchFamily="34" charset="0"/>
                        </a:rPr>
                        <a:t>Schuljahr</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lnR w="12700" cap="flat" cmpd="sng" algn="ctr">
                      <a:solidFill>
                        <a:srgbClr val="F7994B"/>
                      </a:solidFill>
                      <a:prstDash val="solid"/>
                      <a:round/>
                      <a:headEnd type="none" w="med" len="med"/>
                      <a:tailEnd type="none" w="med" len="med"/>
                    </a:lnR>
                  </a:tcPr>
                </a:tc>
                <a:tc>
                  <a:txBody>
                    <a:bodyPr/>
                    <a:lstStyle/>
                    <a:p>
                      <a:pPr>
                        <a:spcAft>
                          <a:spcPts val="0"/>
                        </a:spcAft>
                      </a:pPr>
                      <a:r>
                        <a:rPr lang="de-DE" sz="1400" dirty="0">
                          <a:effectLst/>
                          <a:latin typeface="Arial" panose="020B0604020202020204" pitchFamily="34" charset="0"/>
                          <a:cs typeface="Arial" panose="020B0604020202020204" pitchFamily="34" charset="0"/>
                        </a:rPr>
                        <a:t>Klassen Grundschule</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solidFill>
                      <a:srgbClr val="FFFFCC"/>
                    </a:solidFill>
                  </a:tcPr>
                </a:tc>
                <a:tc>
                  <a:txBody>
                    <a:bodyPr/>
                    <a:lstStyle/>
                    <a:p>
                      <a:pPr>
                        <a:spcAft>
                          <a:spcPts val="0"/>
                        </a:spcAft>
                      </a:pPr>
                      <a:r>
                        <a:rPr lang="de-DE" sz="1400" dirty="0">
                          <a:effectLst/>
                          <a:latin typeface="Arial" panose="020B0604020202020204" pitchFamily="34" charset="0"/>
                          <a:cs typeface="Arial" panose="020B0604020202020204" pitchFamily="34" charset="0"/>
                        </a:rPr>
                        <a:t>Klassen </a:t>
                      </a:r>
                      <a:br>
                        <a:rPr lang="de-DE" sz="1400" dirty="0">
                          <a:effectLst/>
                          <a:latin typeface="Arial" panose="020B0604020202020204" pitchFamily="34" charset="0"/>
                          <a:cs typeface="Arial" panose="020B0604020202020204" pitchFamily="34" charset="0"/>
                        </a:rPr>
                      </a:br>
                      <a:r>
                        <a:rPr lang="de-DE" sz="1400" dirty="0" smtClean="0">
                          <a:effectLst/>
                          <a:latin typeface="Arial" panose="020B0604020202020204" pitchFamily="34" charset="0"/>
                          <a:cs typeface="Arial" panose="020B0604020202020204" pitchFamily="34" charset="0"/>
                        </a:rPr>
                        <a:t>Werkrealschule</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spcAft>
                          <a:spcPts val="0"/>
                        </a:spcAft>
                      </a:pPr>
                      <a:r>
                        <a:rPr lang="de-DE" sz="1400" dirty="0">
                          <a:effectLst/>
                          <a:latin typeface="Arial" panose="020B0604020202020204" pitchFamily="34" charset="0"/>
                          <a:cs typeface="Arial" panose="020B0604020202020204" pitchFamily="34" charset="0"/>
                        </a:rPr>
                        <a:t>Klassen </a:t>
                      </a:r>
                      <a:br>
                        <a:rPr lang="de-DE" sz="1400" dirty="0">
                          <a:effectLst/>
                          <a:latin typeface="Arial" panose="020B0604020202020204" pitchFamily="34" charset="0"/>
                          <a:cs typeface="Arial" panose="020B0604020202020204" pitchFamily="34" charset="0"/>
                        </a:rPr>
                      </a:br>
                      <a:r>
                        <a:rPr lang="de-DE" sz="1400" dirty="0">
                          <a:effectLst/>
                          <a:latin typeface="Arial" panose="020B0604020202020204" pitchFamily="34" charset="0"/>
                          <a:cs typeface="Arial" panose="020B0604020202020204" pitchFamily="34" charset="0"/>
                        </a:rPr>
                        <a:t>Realschule</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spcAft>
                          <a:spcPts val="0"/>
                        </a:spcAft>
                      </a:pPr>
                      <a:r>
                        <a:rPr lang="de-DE" sz="1400" dirty="0">
                          <a:effectLst/>
                          <a:latin typeface="Arial" panose="020B0604020202020204" pitchFamily="34" charset="0"/>
                          <a:cs typeface="Arial" panose="020B0604020202020204" pitchFamily="34" charset="0"/>
                        </a:rPr>
                        <a:t>Klassen </a:t>
                      </a:r>
                      <a:br>
                        <a:rPr lang="de-DE" sz="1400" dirty="0">
                          <a:effectLst/>
                          <a:latin typeface="Arial" panose="020B0604020202020204" pitchFamily="34" charset="0"/>
                          <a:cs typeface="Arial" panose="020B0604020202020204" pitchFamily="34" charset="0"/>
                        </a:rPr>
                      </a:br>
                      <a:r>
                        <a:rPr lang="de-DE" sz="1400" dirty="0" smtClean="0">
                          <a:effectLst/>
                          <a:latin typeface="Arial" panose="020B0604020202020204" pitchFamily="34" charset="0"/>
                          <a:cs typeface="Arial" panose="020B0604020202020204" pitchFamily="34" charset="0"/>
                        </a:rPr>
                        <a:t>Gemeinschafts-schule</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spcAft>
                          <a:spcPts val="0"/>
                        </a:spcAft>
                      </a:pPr>
                      <a:r>
                        <a:rPr lang="de-DE" sz="1400" dirty="0">
                          <a:effectLst/>
                          <a:latin typeface="Arial" panose="020B0604020202020204" pitchFamily="34" charset="0"/>
                          <a:cs typeface="Arial" panose="020B0604020202020204" pitchFamily="34" charset="0"/>
                        </a:rPr>
                        <a:t>Klassen Gymnasium (G8)</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lnL w="12700" cap="flat" cmpd="sng" algn="ctr">
                      <a:solidFill>
                        <a:srgbClr val="F7994B"/>
                      </a:solidFill>
                      <a:prstDash val="solid"/>
                      <a:round/>
                      <a:headEnd type="none" w="med" len="med"/>
                      <a:tailEnd type="none" w="med" len="med"/>
                    </a:lnL>
                  </a:tcPr>
                </a:tc>
              </a:tr>
              <a:tr h="350149">
                <a:tc>
                  <a:txBody>
                    <a:bodyPr/>
                    <a:lstStyle/>
                    <a:p>
                      <a:pPr>
                        <a:lnSpc>
                          <a:spcPts val="1800"/>
                        </a:lnSpc>
                        <a:spcAft>
                          <a:spcPts val="0"/>
                        </a:spcAft>
                      </a:pPr>
                      <a:r>
                        <a:rPr lang="de-DE" sz="1400" baseline="0" dirty="0" smtClean="0">
                          <a:effectLst/>
                          <a:latin typeface="Arial" panose="020B0604020202020204" pitchFamily="34" charset="0"/>
                          <a:cs typeface="Arial" panose="020B0604020202020204" pitchFamily="34" charset="0"/>
                        </a:rPr>
                        <a:t>2016/2017</a:t>
                      </a:r>
                      <a:endParaRPr lang="de-DE" sz="1400" baseline="0" dirty="0">
                        <a:effectLst/>
                        <a:latin typeface="Arial" panose="020B0604020202020204" pitchFamily="34" charset="0"/>
                        <a:ea typeface="Times New Roman"/>
                        <a:cs typeface="Arial" panose="020B0604020202020204" pitchFamily="34" charset="0"/>
                      </a:endParaRPr>
                    </a:p>
                  </a:txBody>
                  <a:tcPr marL="68578" marR="68578" marT="0" marB="0">
                    <a:lnR w="12700" cap="flat" cmpd="sng" algn="ctr">
                      <a:solidFill>
                        <a:srgbClr val="F7994B"/>
                      </a:solidFill>
                      <a:prstDash val="solid"/>
                      <a:round/>
                      <a:headEnd type="none" w="med" len="med"/>
                      <a:tailEnd type="none" w="med" len="med"/>
                    </a:lnR>
                    <a:solidFill>
                      <a:srgbClr val="FFFF00"/>
                    </a:solidFill>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1 und 2</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solidFill>
                      <a:srgbClr val="FFFF00"/>
                    </a:solidFill>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5 und 6</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5 und 6</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5 und 6</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5 und 6</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tcPr>
                </a:tc>
              </a:tr>
              <a:tr h="350149">
                <a:tc>
                  <a:txBody>
                    <a:bodyPr/>
                    <a:lstStyle/>
                    <a:p>
                      <a:pPr>
                        <a:lnSpc>
                          <a:spcPts val="1800"/>
                        </a:lnSpc>
                        <a:spcAft>
                          <a:spcPts val="0"/>
                        </a:spcAft>
                      </a:pPr>
                      <a:r>
                        <a:rPr lang="de-DE" sz="1400" baseline="0" dirty="0" smtClean="0">
                          <a:effectLst/>
                          <a:latin typeface="Arial" panose="020B0604020202020204" pitchFamily="34" charset="0"/>
                          <a:cs typeface="Arial" panose="020B0604020202020204" pitchFamily="34" charset="0"/>
                        </a:rPr>
                        <a:t>2017/2018</a:t>
                      </a:r>
                      <a:endParaRPr lang="de-DE" sz="1400" baseline="0" dirty="0">
                        <a:effectLst/>
                        <a:latin typeface="Arial" panose="020B0604020202020204" pitchFamily="34" charset="0"/>
                        <a:ea typeface="Times New Roman"/>
                        <a:cs typeface="Arial" panose="020B0604020202020204" pitchFamily="34" charset="0"/>
                      </a:endParaRPr>
                    </a:p>
                  </a:txBody>
                  <a:tcPr marL="68578" marR="68578" marT="0" marB="0">
                    <a:lnR w="12700" cap="flat" cmpd="sng" algn="ctr">
                      <a:solidFill>
                        <a:srgbClr val="F7994B"/>
                      </a:solidFill>
                      <a:prstDash val="solid"/>
                      <a:round/>
                      <a:headEnd type="none" w="med" len="med"/>
                      <a:tailEnd type="none" w="med" len="med"/>
                    </a:lnR>
                    <a:solidFill>
                      <a:srgbClr val="FFFFCC"/>
                    </a:solidFill>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3</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solidFill>
                      <a:srgbClr val="FFFFCC"/>
                    </a:solidFill>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7</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7</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a:effectLst/>
                          <a:latin typeface="Arial" panose="020B0604020202020204" pitchFamily="34" charset="0"/>
                          <a:cs typeface="Arial" panose="020B0604020202020204" pitchFamily="34" charset="0"/>
                        </a:rPr>
                        <a:t>7</a:t>
                      </a:r>
                      <a:endParaRPr lang="de-DE" sz="140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7</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tcPr>
                </a:tc>
              </a:tr>
              <a:tr h="350149">
                <a:tc>
                  <a:txBody>
                    <a:bodyPr/>
                    <a:lstStyle/>
                    <a:p>
                      <a:pPr>
                        <a:lnSpc>
                          <a:spcPts val="1800"/>
                        </a:lnSpc>
                        <a:spcAft>
                          <a:spcPts val="0"/>
                        </a:spcAft>
                      </a:pPr>
                      <a:r>
                        <a:rPr lang="de-DE" sz="1400" baseline="0" dirty="0" smtClean="0">
                          <a:effectLst/>
                          <a:latin typeface="Arial" panose="020B0604020202020204" pitchFamily="34" charset="0"/>
                          <a:cs typeface="Arial" panose="020B0604020202020204" pitchFamily="34" charset="0"/>
                        </a:rPr>
                        <a:t>2018/2019</a:t>
                      </a:r>
                      <a:endParaRPr lang="de-DE" sz="1400" baseline="0" dirty="0">
                        <a:effectLst/>
                        <a:latin typeface="Arial" panose="020B0604020202020204" pitchFamily="34" charset="0"/>
                        <a:ea typeface="Times New Roman"/>
                        <a:cs typeface="Arial" panose="020B0604020202020204" pitchFamily="34" charset="0"/>
                      </a:endParaRPr>
                    </a:p>
                  </a:txBody>
                  <a:tcPr marL="68578" marR="68578" marT="0" marB="0">
                    <a:lnR w="12700" cap="flat" cmpd="sng" algn="ctr">
                      <a:solidFill>
                        <a:srgbClr val="F7994B"/>
                      </a:solidFill>
                      <a:prstDash val="solid"/>
                      <a:round/>
                      <a:headEnd type="none" w="med" len="med"/>
                      <a:tailEnd type="none" w="med" len="med"/>
                    </a:lnR>
                    <a:solidFill>
                      <a:srgbClr val="FFFFCC"/>
                    </a:solidFill>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4</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solidFill>
                      <a:srgbClr val="FFFFCC"/>
                    </a:solidFill>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8</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8</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8</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8</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tcPr>
                </a:tc>
              </a:tr>
              <a:tr h="350149">
                <a:tc>
                  <a:txBody>
                    <a:bodyPr/>
                    <a:lstStyle/>
                    <a:p>
                      <a:pPr>
                        <a:lnSpc>
                          <a:spcPts val="1800"/>
                        </a:lnSpc>
                        <a:spcAft>
                          <a:spcPts val="0"/>
                        </a:spcAft>
                      </a:pPr>
                      <a:r>
                        <a:rPr lang="de-DE" sz="1400" baseline="0" dirty="0" smtClean="0">
                          <a:effectLst/>
                          <a:latin typeface="Arial" panose="020B0604020202020204" pitchFamily="34" charset="0"/>
                          <a:cs typeface="Arial" panose="020B0604020202020204" pitchFamily="34" charset="0"/>
                        </a:rPr>
                        <a:t>2019/2020</a:t>
                      </a:r>
                      <a:endParaRPr lang="de-DE" sz="1400" baseline="0" dirty="0">
                        <a:effectLst/>
                        <a:latin typeface="Arial" panose="020B0604020202020204" pitchFamily="34" charset="0"/>
                        <a:ea typeface="Times New Roman"/>
                        <a:cs typeface="Arial" panose="020B0604020202020204" pitchFamily="34" charset="0"/>
                      </a:endParaRPr>
                    </a:p>
                  </a:txBody>
                  <a:tcPr marL="68578" marR="68578" marT="0" marB="0">
                    <a:lnR w="12700" cap="flat" cmpd="sng" algn="ctr">
                      <a:solidFill>
                        <a:srgbClr val="F7994B"/>
                      </a:solidFill>
                      <a:prstDash val="solid"/>
                      <a:round/>
                      <a:headEnd type="none" w="med" len="med"/>
                      <a:tailEnd type="none" w="med" len="med"/>
                    </a:lnR>
                  </a:tcPr>
                </a:tc>
                <a:tc rowSpan="5">
                  <a:txBody>
                    <a:bodyPr/>
                    <a:lstStyle/>
                    <a:p>
                      <a:pPr algn="ctr">
                        <a:lnSpc>
                          <a:spcPts val="1800"/>
                        </a:lnSpc>
                        <a:spcAft>
                          <a:spcPts val="0"/>
                        </a:spcAft>
                      </a:pP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9</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9</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9</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9</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tcPr>
                </a:tc>
              </a:tr>
              <a:tr h="350149">
                <a:tc>
                  <a:txBody>
                    <a:bodyPr/>
                    <a:lstStyle/>
                    <a:p>
                      <a:pPr>
                        <a:lnSpc>
                          <a:spcPts val="1800"/>
                        </a:lnSpc>
                        <a:spcAft>
                          <a:spcPts val="0"/>
                        </a:spcAft>
                      </a:pPr>
                      <a:r>
                        <a:rPr lang="de-DE" sz="1400" baseline="0" dirty="0" smtClean="0">
                          <a:effectLst/>
                          <a:latin typeface="Arial" panose="020B0604020202020204" pitchFamily="34" charset="0"/>
                          <a:cs typeface="Arial" panose="020B0604020202020204" pitchFamily="34" charset="0"/>
                        </a:rPr>
                        <a:t>2020/2021</a:t>
                      </a:r>
                      <a:endParaRPr lang="de-DE" sz="1400" baseline="0" dirty="0">
                        <a:effectLst/>
                        <a:latin typeface="Arial" panose="020B0604020202020204" pitchFamily="34" charset="0"/>
                        <a:ea typeface="Times New Roman"/>
                        <a:cs typeface="Arial" panose="020B0604020202020204" pitchFamily="34" charset="0"/>
                      </a:endParaRPr>
                    </a:p>
                  </a:txBody>
                  <a:tcPr marL="68578" marR="68578" marT="0" marB="0">
                    <a:lnR w="12700" cap="flat" cmpd="sng" algn="ctr">
                      <a:solidFill>
                        <a:srgbClr val="F7994B"/>
                      </a:solidFill>
                      <a:prstDash val="solid"/>
                      <a:round/>
                      <a:headEnd type="none" w="med" len="med"/>
                      <a:tailEnd type="none" w="med" len="med"/>
                    </a:lnR>
                  </a:tcPr>
                </a:tc>
                <a:tc vMerge="1">
                  <a:txBody>
                    <a:bodyPr/>
                    <a:lstStyle/>
                    <a:p>
                      <a:pPr algn="ctr">
                        <a:lnSpc>
                          <a:spcPts val="1800"/>
                        </a:lnSpc>
                        <a:spcAft>
                          <a:spcPts val="0"/>
                        </a:spcAft>
                      </a:pPr>
                      <a:endParaRPr lang="de-DE" sz="1200" dirty="0">
                        <a:effectLst/>
                        <a:latin typeface="Arial"/>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10</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10</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10</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10</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tcPr>
                </a:tc>
              </a:tr>
              <a:tr h="350149">
                <a:tc>
                  <a:txBody>
                    <a:bodyPr/>
                    <a:lstStyle/>
                    <a:p>
                      <a:pPr>
                        <a:lnSpc>
                          <a:spcPts val="1800"/>
                        </a:lnSpc>
                        <a:spcAft>
                          <a:spcPts val="0"/>
                        </a:spcAft>
                      </a:pPr>
                      <a:r>
                        <a:rPr lang="de-DE" sz="1400" baseline="0" dirty="0" smtClean="0">
                          <a:effectLst/>
                          <a:latin typeface="Arial" panose="020B0604020202020204" pitchFamily="34" charset="0"/>
                          <a:cs typeface="Arial" panose="020B0604020202020204" pitchFamily="34" charset="0"/>
                        </a:rPr>
                        <a:t>2021/2022</a:t>
                      </a:r>
                      <a:endParaRPr lang="de-DE" sz="1400" baseline="0" dirty="0">
                        <a:effectLst/>
                        <a:latin typeface="Arial" panose="020B0604020202020204" pitchFamily="34" charset="0"/>
                        <a:ea typeface="Times New Roman"/>
                        <a:cs typeface="Arial" panose="020B0604020202020204" pitchFamily="34" charset="0"/>
                      </a:endParaRPr>
                    </a:p>
                  </a:txBody>
                  <a:tcPr marL="68578" marR="68578" marT="0" marB="0">
                    <a:lnR w="12700" cap="flat" cmpd="sng" algn="ctr">
                      <a:solidFill>
                        <a:srgbClr val="F7994B"/>
                      </a:solidFill>
                      <a:prstDash val="solid"/>
                      <a:round/>
                      <a:headEnd type="none" w="med" len="med"/>
                      <a:tailEnd type="none" w="med" len="med"/>
                    </a:lnR>
                  </a:tcPr>
                </a:tc>
                <a:tc vMerge="1">
                  <a:txBody>
                    <a:bodyPr/>
                    <a:lstStyle/>
                    <a:p>
                      <a:pPr algn="ctr">
                        <a:lnSpc>
                          <a:spcPts val="1800"/>
                        </a:lnSpc>
                        <a:spcAft>
                          <a:spcPts val="0"/>
                        </a:spcAft>
                      </a:pPr>
                      <a:endParaRPr lang="de-DE" sz="1200" dirty="0">
                        <a:effectLst/>
                        <a:latin typeface="Arial"/>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ts val="1800"/>
                        </a:lnSpc>
                        <a:spcAft>
                          <a:spcPts val="0"/>
                        </a:spcAft>
                      </a:pP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rowSpan="3">
                  <a:txBody>
                    <a:bodyPr/>
                    <a:lstStyle/>
                    <a:p>
                      <a:pPr algn="ctr">
                        <a:lnSpc>
                          <a:spcPts val="1800"/>
                        </a:lnSpc>
                        <a:spcAft>
                          <a:spcPts val="0"/>
                        </a:spcAft>
                      </a:pP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11</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11</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tcPr>
                </a:tc>
              </a:tr>
              <a:tr h="350149">
                <a:tc>
                  <a:txBody>
                    <a:bodyPr/>
                    <a:lstStyle/>
                    <a:p>
                      <a:pPr>
                        <a:lnSpc>
                          <a:spcPts val="1800"/>
                        </a:lnSpc>
                        <a:spcAft>
                          <a:spcPts val="0"/>
                        </a:spcAft>
                      </a:pPr>
                      <a:r>
                        <a:rPr lang="de-DE" sz="1400" baseline="0" dirty="0" smtClean="0">
                          <a:effectLst/>
                          <a:latin typeface="Arial" panose="020B0604020202020204" pitchFamily="34" charset="0"/>
                          <a:cs typeface="Arial" panose="020B0604020202020204" pitchFamily="34" charset="0"/>
                        </a:rPr>
                        <a:t>2022/2023</a:t>
                      </a:r>
                      <a:endParaRPr lang="de-DE" sz="1400" baseline="0" dirty="0">
                        <a:effectLst/>
                        <a:latin typeface="Arial" panose="020B0604020202020204" pitchFamily="34" charset="0"/>
                        <a:ea typeface="Times New Roman"/>
                        <a:cs typeface="Arial" panose="020B0604020202020204" pitchFamily="34" charset="0"/>
                      </a:endParaRPr>
                    </a:p>
                  </a:txBody>
                  <a:tcPr marL="68578" marR="68578" marT="0" marB="0">
                    <a:lnR w="12700" cap="flat" cmpd="sng" algn="ctr">
                      <a:solidFill>
                        <a:srgbClr val="F7994B"/>
                      </a:solidFill>
                      <a:prstDash val="solid"/>
                      <a:round/>
                      <a:headEnd type="none" w="med" len="med"/>
                      <a:tailEnd type="none" w="med" len="med"/>
                    </a:lnR>
                  </a:tcPr>
                </a:tc>
                <a:tc vMerge="1">
                  <a:txBody>
                    <a:bodyPr/>
                    <a:lstStyle/>
                    <a:p>
                      <a:pPr algn="ctr">
                        <a:lnSpc>
                          <a:spcPts val="1800"/>
                        </a:lnSpc>
                        <a:spcAft>
                          <a:spcPts val="0"/>
                        </a:spcAft>
                      </a:pPr>
                      <a:endParaRPr lang="de-DE" sz="1200" dirty="0">
                        <a:effectLst/>
                        <a:latin typeface="Arial"/>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ts val="1800"/>
                        </a:lnSpc>
                        <a:spcAft>
                          <a:spcPts val="0"/>
                        </a:spcAft>
                      </a:pPr>
                      <a:endParaRPr lang="de-DE" sz="1200" dirty="0">
                        <a:effectLst/>
                        <a:latin typeface="Arial"/>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ts val="1800"/>
                        </a:lnSpc>
                        <a:spcAft>
                          <a:spcPts val="0"/>
                        </a:spcAft>
                      </a:pPr>
                      <a:endParaRPr lang="de-DE" sz="1200" dirty="0">
                        <a:effectLst/>
                        <a:latin typeface="Arial"/>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12</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12</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tcPr>
                </a:tc>
              </a:tr>
              <a:tr h="350149">
                <a:tc>
                  <a:txBody>
                    <a:bodyPr/>
                    <a:lstStyle/>
                    <a:p>
                      <a:pPr>
                        <a:lnSpc>
                          <a:spcPts val="1800"/>
                        </a:lnSpc>
                        <a:spcAft>
                          <a:spcPts val="0"/>
                        </a:spcAft>
                      </a:pPr>
                      <a:r>
                        <a:rPr lang="de-DE" sz="1400" baseline="0" dirty="0" smtClean="0">
                          <a:effectLst/>
                          <a:latin typeface="Arial" panose="020B0604020202020204" pitchFamily="34" charset="0"/>
                          <a:cs typeface="Arial" panose="020B0604020202020204" pitchFamily="34" charset="0"/>
                        </a:rPr>
                        <a:t>2023/2024</a:t>
                      </a:r>
                      <a:endParaRPr lang="de-DE" sz="1400" baseline="0" dirty="0">
                        <a:effectLst/>
                        <a:latin typeface="Arial" panose="020B0604020202020204" pitchFamily="34" charset="0"/>
                        <a:ea typeface="Times New Roman"/>
                        <a:cs typeface="Arial" panose="020B0604020202020204" pitchFamily="34" charset="0"/>
                      </a:endParaRPr>
                    </a:p>
                  </a:txBody>
                  <a:tcPr marL="68578" marR="68578" marT="0" marB="0">
                    <a:lnR w="12700" cap="flat" cmpd="sng" algn="ctr">
                      <a:solidFill>
                        <a:srgbClr val="F7994B"/>
                      </a:solidFill>
                      <a:prstDash val="solid"/>
                      <a:round/>
                      <a:headEnd type="none" w="med" len="med"/>
                      <a:tailEnd type="none" w="med" len="med"/>
                    </a:lnR>
                  </a:tcPr>
                </a:tc>
                <a:tc vMerge="1">
                  <a:txBody>
                    <a:bodyPr/>
                    <a:lstStyle/>
                    <a:p>
                      <a:pPr algn="ctr">
                        <a:lnSpc>
                          <a:spcPts val="1800"/>
                        </a:lnSpc>
                        <a:spcAft>
                          <a:spcPts val="0"/>
                        </a:spcAft>
                      </a:pPr>
                      <a:endParaRPr lang="de-DE" sz="1200" dirty="0">
                        <a:effectLst/>
                        <a:latin typeface="Arial"/>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ts val="1800"/>
                        </a:lnSpc>
                        <a:spcAft>
                          <a:spcPts val="0"/>
                        </a:spcAft>
                      </a:pPr>
                      <a:endParaRPr lang="de-DE" sz="1200" dirty="0">
                        <a:effectLst/>
                        <a:latin typeface="Arial"/>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ts val="1800"/>
                        </a:lnSpc>
                        <a:spcAft>
                          <a:spcPts val="0"/>
                        </a:spcAft>
                      </a:pPr>
                      <a:endParaRPr lang="de-DE" sz="1200" dirty="0">
                        <a:effectLst/>
                        <a:latin typeface="Arial"/>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de-DE" sz="1400">
                          <a:effectLst/>
                          <a:latin typeface="Arial" panose="020B0604020202020204" pitchFamily="34" charset="0"/>
                          <a:cs typeface="Arial" panose="020B0604020202020204" pitchFamily="34" charset="0"/>
                        </a:rPr>
                        <a:t>13</a:t>
                      </a:r>
                      <a:endParaRPr lang="de-DE" sz="140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endParaRPr lang="de-DE" sz="1400" dirty="0">
                        <a:latin typeface="Arial" panose="020B0604020202020204" pitchFamily="34" charset="0"/>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tcPr>
                </a:tc>
              </a:tr>
            </a:tbl>
          </a:graphicData>
        </a:graphic>
      </p:graphicFrame>
      <p:sp>
        <p:nvSpPr>
          <p:cNvPr id="17485" name="Rectangle 1"/>
          <p:cNvSpPr>
            <a:spLocks noChangeArrowheads="1"/>
          </p:cNvSpPr>
          <p:nvPr/>
        </p:nvSpPr>
        <p:spPr bwMode="auto">
          <a:xfrm>
            <a:off x="1525588" y="25622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pitchFamily="-12" charset="0"/>
              </a:defRPr>
            </a:lvl1pPr>
            <a:lvl2pPr marL="742950" indent="-285750">
              <a:defRPr sz="2400">
                <a:solidFill>
                  <a:schemeClr val="tx1"/>
                </a:solidFill>
                <a:latin typeface="Times" pitchFamily="-12" charset="0"/>
              </a:defRPr>
            </a:lvl2pPr>
            <a:lvl3pPr marL="1143000" indent="-228600">
              <a:defRPr sz="2400">
                <a:solidFill>
                  <a:schemeClr val="tx1"/>
                </a:solidFill>
                <a:latin typeface="Times" pitchFamily="-12" charset="0"/>
              </a:defRPr>
            </a:lvl3pPr>
            <a:lvl4pPr marL="1600200" indent="-228600">
              <a:defRPr sz="2400">
                <a:solidFill>
                  <a:schemeClr val="tx1"/>
                </a:solidFill>
                <a:latin typeface="Times" pitchFamily="-12" charset="0"/>
              </a:defRPr>
            </a:lvl4pPr>
            <a:lvl5pPr marL="2057400" indent="-228600">
              <a:defRPr sz="2400">
                <a:solidFill>
                  <a:schemeClr val="tx1"/>
                </a:solidFill>
                <a:latin typeface="Times" pitchFamily="-12" charset="0"/>
              </a:defRPr>
            </a:lvl5pPr>
            <a:lvl6pPr marL="2514600" indent="-228600" eaLnBrk="0" fontAlgn="base" hangingPunct="0">
              <a:spcBef>
                <a:spcPct val="0"/>
              </a:spcBef>
              <a:spcAft>
                <a:spcPct val="0"/>
              </a:spcAft>
              <a:defRPr sz="2400">
                <a:solidFill>
                  <a:schemeClr val="tx1"/>
                </a:solidFill>
                <a:latin typeface="Times" pitchFamily="-12" charset="0"/>
              </a:defRPr>
            </a:lvl6pPr>
            <a:lvl7pPr marL="2971800" indent="-228600" eaLnBrk="0" fontAlgn="base" hangingPunct="0">
              <a:spcBef>
                <a:spcPct val="0"/>
              </a:spcBef>
              <a:spcAft>
                <a:spcPct val="0"/>
              </a:spcAft>
              <a:defRPr sz="2400">
                <a:solidFill>
                  <a:schemeClr val="tx1"/>
                </a:solidFill>
                <a:latin typeface="Times" pitchFamily="-12" charset="0"/>
              </a:defRPr>
            </a:lvl7pPr>
            <a:lvl8pPr marL="3429000" indent="-228600" eaLnBrk="0" fontAlgn="base" hangingPunct="0">
              <a:spcBef>
                <a:spcPct val="0"/>
              </a:spcBef>
              <a:spcAft>
                <a:spcPct val="0"/>
              </a:spcAft>
              <a:defRPr sz="2400">
                <a:solidFill>
                  <a:schemeClr val="tx1"/>
                </a:solidFill>
                <a:latin typeface="Times" pitchFamily="-12" charset="0"/>
              </a:defRPr>
            </a:lvl8pPr>
            <a:lvl9pPr marL="3886200" indent="-228600" eaLnBrk="0" fontAlgn="base" hangingPunct="0">
              <a:spcBef>
                <a:spcPct val="0"/>
              </a:spcBef>
              <a:spcAft>
                <a:spcPct val="0"/>
              </a:spcAft>
              <a:defRPr sz="2400">
                <a:solidFill>
                  <a:schemeClr val="tx1"/>
                </a:solidFill>
                <a:latin typeface="Times" pitchFamily="-12" charset="0"/>
              </a:defRPr>
            </a:lvl9pPr>
          </a:lstStyle>
          <a:p>
            <a:pPr eaLnBrk="1" hangingPunct="1"/>
            <a:r>
              <a:rPr lang="de-DE" altLang="de-DE" sz="1200">
                <a:latin typeface="Arial" charset="0"/>
                <a:cs typeface="Times New Roman" pitchFamily="18" charset="0"/>
              </a:rPr>
              <a:t/>
            </a:r>
            <a:br>
              <a:rPr lang="de-DE" altLang="de-DE" sz="1200">
                <a:latin typeface="Arial" charset="0"/>
                <a:cs typeface="Times New Roman" pitchFamily="18" charset="0"/>
              </a:rPr>
            </a:br>
            <a:r>
              <a:rPr lang="de-DE" altLang="de-DE" sz="1200">
                <a:latin typeface="Arial" charset="0"/>
                <a:cs typeface="Times New Roman" pitchFamily="18" charset="0"/>
              </a:rPr>
              <a:t/>
            </a:r>
            <a:br>
              <a:rPr lang="de-DE" altLang="de-DE" sz="1200">
                <a:latin typeface="Arial" charset="0"/>
                <a:cs typeface="Times New Roman" pitchFamily="18" charset="0"/>
              </a:rPr>
            </a:br>
            <a:endParaRPr lang="de-DE" altLang="de-DE" sz="600">
              <a:latin typeface="Arial" charset="0"/>
              <a:cs typeface="Arial" charset="0"/>
            </a:endParaRPr>
          </a:p>
          <a:p>
            <a:endParaRPr lang="de-DE" altLang="de-DE" sz="1800">
              <a:latin typeface="Arial" charset="0"/>
              <a:cs typeface="Arial" charset="0"/>
            </a:endParaRPr>
          </a:p>
        </p:txBody>
      </p:sp>
      <p:sp>
        <p:nvSpPr>
          <p:cNvPr id="6" name="Textfeld 3"/>
          <p:cNvSpPr txBox="1">
            <a:spLocks noChangeArrowheads="1"/>
          </p:cNvSpPr>
          <p:nvPr/>
        </p:nvSpPr>
        <p:spPr bwMode="auto">
          <a:xfrm>
            <a:off x="223838" y="960909"/>
            <a:ext cx="8696325" cy="523875"/>
          </a:xfrm>
          <a:prstGeom prst="rect">
            <a:avLst/>
          </a:prstGeom>
          <a:noFill/>
          <a:ln w="9525">
            <a:noFill/>
            <a:miter lim="800000"/>
            <a:headEnd/>
            <a:tailEnd/>
          </a:ln>
        </p:spPr>
        <p:txBody>
          <a:bodyPr>
            <a:spAutoFit/>
          </a:bodyPr>
          <a:lstStyle/>
          <a:p>
            <a:pPr algn="ctr"/>
            <a:r>
              <a:rPr lang="de-DE" sz="2800" dirty="0" smtClean="0">
                <a:latin typeface="Calibri"/>
                <a:cs typeface="Calibri"/>
              </a:rPr>
              <a:t>Implementierung - Inkrafttreten </a:t>
            </a:r>
            <a:endParaRPr lang="de-DE" sz="2800" dirty="0">
              <a:latin typeface="Calibri"/>
              <a:cs typeface="Calibri"/>
            </a:endParaRPr>
          </a:p>
        </p:txBody>
      </p:sp>
      <p:sp>
        <p:nvSpPr>
          <p:cNvPr id="7" name="Textfeld 6"/>
          <p:cNvSpPr txBox="1"/>
          <p:nvPr/>
        </p:nvSpPr>
        <p:spPr>
          <a:xfrm>
            <a:off x="251520" y="6309320"/>
            <a:ext cx="504056" cy="261610"/>
          </a:xfrm>
          <a:prstGeom prst="rect">
            <a:avLst/>
          </a:prstGeom>
          <a:noFill/>
        </p:spPr>
        <p:txBody>
          <a:bodyPr wrap="square" rtlCol="0">
            <a:spAutoFit/>
          </a:bodyPr>
          <a:lstStyle/>
          <a:p>
            <a:r>
              <a:rPr lang="de-DE" sz="1100" dirty="0" smtClean="0">
                <a:latin typeface="Arial" panose="020B0604020202020204" pitchFamily="34" charset="0"/>
                <a:cs typeface="Arial" panose="020B0604020202020204" pitchFamily="34" charset="0"/>
              </a:rPr>
              <a:t>20</a:t>
            </a:r>
            <a:endParaRPr lang="de-DE"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3870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feld 3"/>
          <p:cNvSpPr txBox="1">
            <a:spLocks noChangeArrowheads="1"/>
          </p:cNvSpPr>
          <p:nvPr/>
        </p:nvSpPr>
        <p:spPr bwMode="auto">
          <a:xfrm>
            <a:off x="223838" y="960909"/>
            <a:ext cx="8696325" cy="523875"/>
          </a:xfrm>
          <a:prstGeom prst="rect">
            <a:avLst/>
          </a:prstGeom>
          <a:noFill/>
          <a:ln w="9525">
            <a:noFill/>
            <a:miter lim="800000"/>
            <a:headEnd/>
            <a:tailEnd/>
          </a:ln>
        </p:spPr>
        <p:txBody>
          <a:bodyPr>
            <a:spAutoFit/>
          </a:bodyPr>
          <a:lstStyle/>
          <a:p>
            <a:pPr algn="ctr"/>
            <a:r>
              <a:rPr lang="de-DE" sz="2800" dirty="0" smtClean="0">
                <a:latin typeface="Calibri"/>
                <a:cs typeface="Calibri"/>
              </a:rPr>
              <a:t>Implementierung - Fortbildungskonzeption</a:t>
            </a:r>
            <a:endParaRPr lang="de-DE" sz="2800" dirty="0">
              <a:latin typeface="Calibri"/>
              <a:cs typeface="Calibri"/>
            </a:endParaRPr>
          </a:p>
        </p:txBody>
      </p:sp>
      <p:sp>
        <p:nvSpPr>
          <p:cNvPr id="33" name="Shape 148"/>
          <p:cNvSpPr/>
          <p:nvPr/>
        </p:nvSpPr>
        <p:spPr>
          <a:xfrm>
            <a:off x="539552" y="5561439"/>
            <a:ext cx="7848872" cy="360194"/>
          </a:xfrm>
          <a:prstGeom prst="rightArrow">
            <a:avLst>
              <a:gd name="adj1" fmla="val 51477"/>
              <a:gd name="adj2" fmla="val 54094"/>
            </a:avLst>
          </a:prstGeom>
          <a:gradFill flip="none" rotWithShape="1">
            <a:gsLst>
              <a:gs pos="0">
                <a:schemeClr val="accent6">
                  <a:tint val="50000"/>
                  <a:satMod val="300000"/>
                </a:schemeClr>
              </a:gs>
              <a:gs pos="35000">
                <a:schemeClr val="accent6">
                  <a:tint val="37000"/>
                  <a:satMod val="300000"/>
                </a:schemeClr>
              </a:gs>
              <a:gs pos="100000">
                <a:schemeClr val="accent6">
                  <a:tint val="15000"/>
                  <a:satMod val="350000"/>
                </a:schemeClr>
              </a:gs>
            </a:gsLst>
            <a:path path="circle">
              <a:fillToRect r="100000" b="100000"/>
            </a:path>
            <a:tileRect l="-100000" t="-100000"/>
          </a:gradFill>
          <a:ln/>
          <a:extLst>
            <a:ext uri="{C572A759-6A51-4108-AA02-DFA0A04FC94B}">
              <ma14:wrappingTextBoxFlag xmlns:ma14="http://schemas.microsoft.com/office/mac/drawingml/2011/main" xmlns="" val="1"/>
            </a:ext>
          </a:extLst>
        </p:spPr>
        <p:style>
          <a:lnRef idx="1">
            <a:schemeClr val="accent6"/>
          </a:lnRef>
          <a:fillRef idx="2">
            <a:schemeClr val="accent6"/>
          </a:fillRef>
          <a:effectRef idx="1">
            <a:schemeClr val="accent6"/>
          </a:effectRef>
          <a:fontRef idx="minor">
            <a:schemeClr val="dk1"/>
          </a:fontRef>
        </p:style>
        <p:txBody>
          <a:bodyPr wrap="square" lIns="35719" tIns="35719" rIns="35719" bIns="35719" numCol="1" anchor="ctr">
            <a:noAutofit/>
          </a:bodyPr>
          <a:lstStyle>
            <a:lvl1pPr>
              <a:defRPr sz="3000">
                <a:solidFill>
                  <a:srgbClr val="FFFFFF"/>
                </a:solidFill>
                <a:effectLst>
                  <a:outerShdw blurRad="38100" dist="12700" dir="5400000" rotWithShape="0">
                    <a:srgbClr val="000000">
                      <a:alpha val="50000"/>
                    </a:srgbClr>
                  </a:outerShdw>
                </a:effectLst>
              </a:defRPr>
            </a:lvl1pPr>
          </a:lstStyle>
          <a:p>
            <a:pPr lvl="0" algn="ctr">
              <a:defRPr sz="1800">
                <a:solidFill>
                  <a:srgbClr val="000000"/>
                </a:solidFill>
                <a:effectLst/>
              </a:defRPr>
            </a:pPr>
            <a:r>
              <a:rPr sz="1600" i="1" dirty="0" err="1" smtClean="0">
                <a:latin typeface="Arial" panose="020B0604020202020204" pitchFamily="34" charset="0"/>
                <a:cs typeface="Arial" panose="020B0604020202020204" pitchFamily="34" charset="0"/>
              </a:rPr>
              <a:t>Schulentwicklungsprozess</a:t>
            </a:r>
            <a:r>
              <a:rPr sz="1600" i="1" dirty="0" smtClean="0">
                <a:latin typeface="Arial" panose="020B0604020202020204" pitchFamily="34" charset="0"/>
                <a:cs typeface="Arial" panose="020B0604020202020204" pitchFamily="34" charset="0"/>
              </a:rPr>
              <a:t> </a:t>
            </a:r>
            <a:r>
              <a:rPr lang="de-DE" sz="1600" i="1" dirty="0">
                <a:latin typeface="Arial" panose="020B0604020202020204" pitchFamily="34" charset="0"/>
                <a:cs typeface="Arial" panose="020B0604020202020204" pitchFamily="34" charset="0"/>
              </a:rPr>
              <a:t>(ggf. </a:t>
            </a:r>
            <a:r>
              <a:rPr sz="1600" i="1" dirty="0" err="1" smtClean="0">
                <a:latin typeface="Arial" panose="020B0604020202020204" pitchFamily="34" charset="0"/>
                <a:cs typeface="Arial" panose="020B0604020202020204" pitchFamily="34" charset="0"/>
              </a:rPr>
              <a:t>mit</a:t>
            </a:r>
            <a:r>
              <a:rPr sz="1600" i="1" dirty="0" smtClean="0">
                <a:latin typeface="Arial" panose="020B0604020202020204" pitchFamily="34" charset="0"/>
                <a:cs typeface="Arial" panose="020B0604020202020204" pitchFamily="34" charset="0"/>
              </a:rPr>
              <a:t> </a:t>
            </a:r>
            <a:r>
              <a:rPr sz="1600" i="1" dirty="0" err="1">
                <a:latin typeface="Arial" panose="020B0604020202020204" pitchFamily="34" charset="0"/>
                <a:cs typeface="Arial" panose="020B0604020202020204" pitchFamily="34" charset="0"/>
              </a:rPr>
              <a:t>Unterstützung</a:t>
            </a:r>
            <a:r>
              <a:rPr sz="1600" i="1" dirty="0">
                <a:latin typeface="Arial" panose="020B0604020202020204" pitchFamily="34" charset="0"/>
                <a:cs typeface="Arial" panose="020B0604020202020204" pitchFamily="34" charset="0"/>
              </a:rPr>
              <a:t> </a:t>
            </a:r>
            <a:r>
              <a:rPr sz="1600" i="1" dirty="0" smtClean="0">
                <a:latin typeface="Arial" panose="020B0604020202020204" pitchFamily="34" charset="0"/>
                <a:cs typeface="Arial" panose="020B0604020202020204" pitchFamily="34" charset="0"/>
              </a:rPr>
              <a:t>FBS</a:t>
            </a:r>
            <a:r>
              <a:rPr lang="de-DE" sz="1600" i="1" dirty="0" smtClean="0">
                <a:latin typeface="Arial" panose="020B0604020202020204" pitchFamily="34" charset="0"/>
                <a:cs typeface="Arial" panose="020B0604020202020204" pitchFamily="34" charset="0"/>
              </a:rPr>
              <a:t>)</a:t>
            </a:r>
            <a:endParaRPr sz="1600" i="1" dirty="0">
              <a:latin typeface="Arial" panose="020B0604020202020204" pitchFamily="34" charset="0"/>
              <a:cs typeface="Arial" panose="020B0604020202020204" pitchFamily="34" charset="0"/>
            </a:endParaRPr>
          </a:p>
        </p:txBody>
      </p:sp>
      <p:sp>
        <p:nvSpPr>
          <p:cNvPr id="3" name="Eine Ecke des Rechtecks schneiden 2"/>
          <p:cNvSpPr/>
          <p:nvPr/>
        </p:nvSpPr>
        <p:spPr>
          <a:xfrm>
            <a:off x="539552" y="1556792"/>
            <a:ext cx="1959988" cy="3528392"/>
          </a:xfrm>
          <a:prstGeom prst="snip1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de-DE"/>
          </a:p>
        </p:txBody>
      </p:sp>
      <p:sp>
        <p:nvSpPr>
          <p:cNvPr id="36" name="Eine Ecke des Rechtecks schneiden 35"/>
          <p:cNvSpPr/>
          <p:nvPr/>
        </p:nvSpPr>
        <p:spPr>
          <a:xfrm>
            <a:off x="2627784" y="1556792"/>
            <a:ext cx="2020684" cy="3528392"/>
          </a:xfrm>
          <a:prstGeom prst="snip1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de-DE"/>
          </a:p>
        </p:txBody>
      </p:sp>
      <p:sp>
        <p:nvSpPr>
          <p:cNvPr id="37" name="Eine Ecke des Rechtecks schneiden 36"/>
          <p:cNvSpPr/>
          <p:nvPr/>
        </p:nvSpPr>
        <p:spPr>
          <a:xfrm>
            <a:off x="4716015" y="1556792"/>
            <a:ext cx="1973286" cy="3528392"/>
          </a:xfrm>
          <a:prstGeom prst="snip1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de-DE"/>
          </a:p>
        </p:txBody>
      </p:sp>
      <p:sp>
        <p:nvSpPr>
          <p:cNvPr id="38" name="Eine Ecke des Rechtecks schneiden 37"/>
          <p:cNvSpPr/>
          <p:nvPr/>
        </p:nvSpPr>
        <p:spPr>
          <a:xfrm>
            <a:off x="6788476" y="1556792"/>
            <a:ext cx="1959988" cy="3528392"/>
          </a:xfrm>
          <a:prstGeom prst="snip1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de-DE"/>
          </a:p>
        </p:txBody>
      </p:sp>
      <p:sp>
        <p:nvSpPr>
          <p:cNvPr id="4" name="Abgerundetes Rechteck 3"/>
          <p:cNvSpPr/>
          <p:nvPr/>
        </p:nvSpPr>
        <p:spPr>
          <a:xfrm>
            <a:off x="827584" y="4437112"/>
            <a:ext cx="1311916" cy="27131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de-DE" sz="1600" dirty="0" err="1" smtClean="0">
                <a:latin typeface="Arial" panose="020B0604020202020204" pitchFamily="34" charset="0"/>
                <a:cs typeface="Arial" panose="020B0604020202020204" pitchFamily="34" charset="0"/>
              </a:rPr>
              <a:t>RPen</a:t>
            </a:r>
            <a:r>
              <a:rPr lang="de-DE" sz="1600" dirty="0" smtClean="0">
                <a:latin typeface="Arial" panose="020B0604020202020204" pitchFamily="34" charset="0"/>
                <a:cs typeface="Arial" panose="020B0604020202020204" pitchFamily="34" charset="0"/>
              </a:rPr>
              <a:t>, SSÄ</a:t>
            </a:r>
            <a:endParaRPr lang="de-DE" sz="1600" dirty="0">
              <a:latin typeface="Arial" panose="020B0604020202020204" pitchFamily="34" charset="0"/>
              <a:cs typeface="Arial" panose="020B0604020202020204" pitchFamily="34" charset="0"/>
            </a:endParaRPr>
          </a:p>
        </p:txBody>
      </p:sp>
      <p:sp>
        <p:nvSpPr>
          <p:cNvPr id="39" name="Abgerundetes Rechteck 38"/>
          <p:cNvSpPr/>
          <p:nvPr/>
        </p:nvSpPr>
        <p:spPr>
          <a:xfrm>
            <a:off x="2771800" y="4149080"/>
            <a:ext cx="1800200"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de-DE" sz="1400" dirty="0" smtClean="0">
                <a:latin typeface="Arial" panose="020B0604020202020204" pitchFamily="34" charset="0"/>
                <a:cs typeface="Arial" panose="020B0604020202020204" pitchFamily="34" charset="0"/>
              </a:rPr>
              <a:t>Fachberater/innen Bildungsplan</a:t>
            </a:r>
            <a:endParaRPr lang="de-DE" sz="1400" dirty="0">
              <a:latin typeface="Arial" panose="020B0604020202020204" pitchFamily="34" charset="0"/>
              <a:cs typeface="Arial" panose="020B0604020202020204" pitchFamily="34" charset="0"/>
            </a:endParaRPr>
          </a:p>
        </p:txBody>
      </p:sp>
      <p:sp>
        <p:nvSpPr>
          <p:cNvPr id="41" name="Abgerundetes Rechteck 40"/>
          <p:cNvSpPr/>
          <p:nvPr/>
        </p:nvSpPr>
        <p:spPr>
          <a:xfrm>
            <a:off x="6960505" y="4383340"/>
            <a:ext cx="1643943" cy="26979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de-DE" sz="1400" dirty="0" smtClean="0">
                <a:latin typeface="Arial" panose="020B0604020202020204" pitchFamily="34" charset="0"/>
                <a:cs typeface="Arial" panose="020B0604020202020204" pitchFamily="34" charset="0"/>
              </a:rPr>
              <a:t>Fachschaften</a:t>
            </a:r>
            <a:endParaRPr lang="de-DE" sz="1400" dirty="0">
              <a:latin typeface="Arial" panose="020B0604020202020204" pitchFamily="34" charset="0"/>
              <a:cs typeface="Arial" panose="020B0604020202020204" pitchFamily="34" charset="0"/>
            </a:endParaRPr>
          </a:p>
        </p:txBody>
      </p:sp>
      <p:sp>
        <p:nvSpPr>
          <p:cNvPr id="42" name="Abgerundetes Rechteck 41"/>
          <p:cNvSpPr/>
          <p:nvPr/>
        </p:nvSpPr>
        <p:spPr>
          <a:xfrm>
            <a:off x="814026" y="2060848"/>
            <a:ext cx="1368152" cy="309762"/>
          </a:xfrm>
          <a:prstGeom prst="roundRect">
            <a:avLst/>
          </a:prstGeom>
          <a:solidFill>
            <a:srgbClr val="FFFFC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1600" dirty="0" smtClean="0">
                <a:latin typeface="Arial" panose="020B0604020202020204" pitchFamily="34" charset="0"/>
                <a:cs typeface="Arial" panose="020B0604020202020204" pitchFamily="34" charset="0"/>
              </a:rPr>
              <a:t>Schulleitung</a:t>
            </a:r>
            <a:endParaRPr lang="de-DE" dirty="0">
              <a:latin typeface="Arial" panose="020B0604020202020204" pitchFamily="34" charset="0"/>
              <a:cs typeface="Arial" panose="020B0604020202020204" pitchFamily="34" charset="0"/>
            </a:endParaRPr>
          </a:p>
        </p:txBody>
      </p:sp>
      <p:sp>
        <p:nvSpPr>
          <p:cNvPr id="43" name="Abgerundetes Rechteck 42"/>
          <p:cNvSpPr/>
          <p:nvPr/>
        </p:nvSpPr>
        <p:spPr>
          <a:xfrm>
            <a:off x="2923217" y="2060848"/>
            <a:ext cx="1368152" cy="332392"/>
          </a:xfrm>
          <a:prstGeom prst="roundRect">
            <a:avLst/>
          </a:prstGeom>
          <a:solidFill>
            <a:srgbClr val="FFFFC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1600" dirty="0">
                <a:latin typeface="Arial" panose="020B0604020202020204" pitchFamily="34" charset="0"/>
                <a:cs typeface="Arial" panose="020B0604020202020204" pitchFamily="34" charset="0"/>
              </a:rPr>
              <a:t>Kollegium</a:t>
            </a:r>
          </a:p>
        </p:txBody>
      </p:sp>
      <p:sp>
        <p:nvSpPr>
          <p:cNvPr id="44" name="Abgerundetes Rechteck 43"/>
          <p:cNvSpPr/>
          <p:nvPr/>
        </p:nvSpPr>
        <p:spPr>
          <a:xfrm>
            <a:off x="4945598" y="2086694"/>
            <a:ext cx="1368152" cy="334194"/>
          </a:xfrm>
          <a:prstGeom prst="roundRect">
            <a:avLst/>
          </a:prstGeom>
          <a:solidFill>
            <a:srgbClr val="FFFFC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1600" dirty="0">
                <a:latin typeface="Arial" panose="020B0604020202020204" pitchFamily="34" charset="0"/>
                <a:cs typeface="Arial" panose="020B0604020202020204" pitchFamily="34" charset="0"/>
              </a:rPr>
              <a:t>Lehrkräfte</a:t>
            </a:r>
          </a:p>
        </p:txBody>
      </p:sp>
      <p:sp>
        <p:nvSpPr>
          <p:cNvPr id="45" name="Abgerundetes Rechteck 44"/>
          <p:cNvSpPr/>
          <p:nvPr/>
        </p:nvSpPr>
        <p:spPr>
          <a:xfrm>
            <a:off x="7033830" y="2060848"/>
            <a:ext cx="1368152" cy="361068"/>
          </a:xfrm>
          <a:prstGeom prst="roundRect">
            <a:avLst/>
          </a:prstGeom>
          <a:solidFill>
            <a:srgbClr val="FFFFC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1500" dirty="0">
                <a:latin typeface="Arial" panose="020B0604020202020204" pitchFamily="34" charset="0"/>
                <a:cs typeface="Arial" panose="020B0604020202020204" pitchFamily="34" charset="0"/>
              </a:rPr>
              <a:t>Fachschaften</a:t>
            </a:r>
          </a:p>
        </p:txBody>
      </p:sp>
      <p:sp>
        <p:nvSpPr>
          <p:cNvPr id="5" name="Textfeld 4"/>
          <p:cNvSpPr txBox="1"/>
          <p:nvPr/>
        </p:nvSpPr>
        <p:spPr>
          <a:xfrm>
            <a:off x="2654900" y="2708920"/>
            <a:ext cx="1917100" cy="73866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de-DE" sz="1400" dirty="0">
                <a:solidFill>
                  <a:schemeClr val="dk1"/>
                </a:solidFill>
                <a:latin typeface="Arial" panose="020B0604020202020204" pitchFamily="34" charset="0"/>
                <a:cs typeface="Arial" panose="020B0604020202020204" pitchFamily="34" charset="0"/>
              </a:rPr>
              <a:t>Intention</a:t>
            </a:r>
            <a:r>
              <a:rPr lang="de-DE" sz="1300" dirty="0" smtClean="0">
                <a:latin typeface="Arial" panose="020B0604020202020204" pitchFamily="34" charset="0"/>
                <a:cs typeface="Arial" panose="020B0604020202020204" pitchFamily="34" charset="0"/>
              </a:rPr>
              <a:t>, </a:t>
            </a:r>
            <a:r>
              <a:rPr lang="de-DE" sz="1400" dirty="0">
                <a:solidFill>
                  <a:schemeClr val="dk1"/>
                </a:solidFill>
                <a:latin typeface="Arial" panose="020B0604020202020204" pitchFamily="34" charset="0"/>
                <a:cs typeface="Arial" panose="020B0604020202020204" pitchFamily="34" charset="0"/>
              </a:rPr>
              <a:t>Implementierungs-konzept</a:t>
            </a:r>
          </a:p>
        </p:txBody>
      </p:sp>
      <p:sp>
        <p:nvSpPr>
          <p:cNvPr id="46" name="Textfeld 45"/>
          <p:cNvSpPr txBox="1"/>
          <p:nvPr/>
        </p:nvSpPr>
        <p:spPr>
          <a:xfrm>
            <a:off x="4671124" y="2761183"/>
            <a:ext cx="1917100" cy="30777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de-DE" sz="1400" dirty="0">
                <a:solidFill>
                  <a:schemeClr val="dk1"/>
                </a:solidFill>
                <a:latin typeface="Arial" panose="020B0604020202020204" pitchFamily="34" charset="0"/>
                <a:cs typeface="Arial" panose="020B0604020202020204" pitchFamily="34" charset="0"/>
              </a:rPr>
              <a:t>Fachfortbildungen</a:t>
            </a:r>
          </a:p>
        </p:txBody>
      </p:sp>
      <p:sp>
        <p:nvSpPr>
          <p:cNvPr id="47" name="Textfeld 46"/>
          <p:cNvSpPr txBox="1"/>
          <p:nvPr/>
        </p:nvSpPr>
        <p:spPr>
          <a:xfrm>
            <a:off x="6759356" y="2708920"/>
            <a:ext cx="1917100"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de-DE" sz="1400" dirty="0">
                <a:solidFill>
                  <a:schemeClr val="dk1"/>
                </a:solidFill>
                <a:latin typeface="Arial" panose="020B0604020202020204" pitchFamily="34" charset="0"/>
                <a:cs typeface="Arial" panose="020B0604020202020204" pitchFamily="34" charset="0"/>
              </a:rPr>
              <a:t>Weitergabe</a:t>
            </a:r>
            <a:r>
              <a:rPr lang="de-DE" sz="1400" dirty="0" smtClean="0">
                <a:latin typeface="Arial" panose="020B0604020202020204" pitchFamily="34" charset="0"/>
                <a:cs typeface="Arial" panose="020B0604020202020204" pitchFamily="34" charset="0"/>
              </a:rPr>
              <a:t>,</a:t>
            </a:r>
          </a:p>
          <a:p>
            <a:pPr algn="ctr"/>
            <a:r>
              <a:rPr lang="de-DE" sz="1400" dirty="0">
                <a:solidFill>
                  <a:schemeClr val="dk1"/>
                </a:solidFill>
                <a:latin typeface="Arial" panose="020B0604020202020204" pitchFamily="34" charset="0"/>
                <a:cs typeface="Arial" panose="020B0604020202020204" pitchFamily="34" charset="0"/>
              </a:rPr>
              <a:t>Diskussion</a:t>
            </a:r>
          </a:p>
        </p:txBody>
      </p:sp>
      <p:sp>
        <p:nvSpPr>
          <p:cNvPr id="48" name="Textfeld 47"/>
          <p:cNvSpPr txBox="1"/>
          <p:nvPr/>
        </p:nvSpPr>
        <p:spPr>
          <a:xfrm>
            <a:off x="539552" y="2780928"/>
            <a:ext cx="1917100" cy="73866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de-DE" sz="1400" dirty="0">
                <a:solidFill>
                  <a:schemeClr val="dk1"/>
                </a:solidFill>
                <a:latin typeface="Arial" panose="020B0604020202020204" pitchFamily="34" charset="0"/>
                <a:cs typeface="Arial" panose="020B0604020202020204" pitchFamily="34" charset="0"/>
              </a:rPr>
              <a:t>Intention</a:t>
            </a:r>
            <a:r>
              <a:rPr lang="de-DE" sz="1300" dirty="0" smtClean="0">
                <a:latin typeface="Arial" panose="020B0604020202020204" pitchFamily="34" charset="0"/>
                <a:cs typeface="Arial" panose="020B0604020202020204" pitchFamily="34" charset="0"/>
              </a:rPr>
              <a:t>, </a:t>
            </a:r>
            <a:r>
              <a:rPr lang="de-DE" sz="1400" dirty="0">
                <a:solidFill>
                  <a:schemeClr val="dk1"/>
                </a:solidFill>
                <a:latin typeface="Arial" panose="020B0604020202020204" pitchFamily="34" charset="0"/>
                <a:cs typeface="Arial" panose="020B0604020202020204" pitchFamily="34" charset="0"/>
              </a:rPr>
              <a:t>Implementierungs-konzept</a:t>
            </a:r>
          </a:p>
        </p:txBody>
      </p:sp>
      <p:sp>
        <p:nvSpPr>
          <p:cNvPr id="7" name="Ellipse 6"/>
          <p:cNvSpPr/>
          <p:nvPr/>
        </p:nvSpPr>
        <p:spPr>
          <a:xfrm>
            <a:off x="1151119" y="5183738"/>
            <a:ext cx="316150" cy="31615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1400" dirty="0" smtClean="0">
                <a:latin typeface="Arial" panose="020B0604020202020204" pitchFamily="34" charset="0"/>
                <a:cs typeface="Arial" panose="020B0604020202020204" pitchFamily="34" charset="0"/>
              </a:rPr>
              <a:t>1</a:t>
            </a:r>
            <a:endParaRPr lang="de-DE" sz="1400" dirty="0">
              <a:latin typeface="Arial" panose="020B0604020202020204" pitchFamily="34" charset="0"/>
              <a:cs typeface="Arial" panose="020B0604020202020204" pitchFamily="34" charset="0"/>
            </a:endParaRPr>
          </a:p>
        </p:txBody>
      </p:sp>
      <p:sp>
        <p:nvSpPr>
          <p:cNvPr id="49" name="Ellipse 48"/>
          <p:cNvSpPr/>
          <p:nvPr/>
        </p:nvSpPr>
        <p:spPr>
          <a:xfrm>
            <a:off x="3308418" y="5183738"/>
            <a:ext cx="316150" cy="31615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1400" dirty="0" smtClean="0">
                <a:latin typeface="Arial" panose="020B0604020202020204" pitchFamily="34" charset="0"/>
                <a:cs typeface="Arial" panose="020B0604020202020204" pitchFamily="34" charset="0"/>
              </a:rPr>
              <a:t>2</a:t>
            </a:r>
            <a:endParaRPr lang="de-DE" sz="1400" dirty="0">
              <a:latin typeface="Arial" panose="020B0604020202020204" pitchFamily="34" charset="0"/>
              <a:cs typeface="Arial" panose="020B0604020202020204" pitchFamily="34" charset="0"/>
            </a:endParaRPr>
          </a:p>
        </p:txBody>
      </p:sp>
      <p:sp>
        <p:nvSpPr>
          <p:cNvPr id="50" name="Ellipse 49"/>
          <p:cNvSpPr/>
          <p:nvPr/>
        </p:nvSpPr>
        <p:spPr>
          <a:xfrm>
            <a:off x="5372475" y="5176017"/>
            <a:ext cx="316150" cy="31615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1400" dirty="0" smtClean="0">
                <a:latin typeface="Arial" panose="020B0604020202020204" pitchFamily="34" charset="0"/>
                <a:cs typeface="Arial" panose="020B0604020202020204" pitchFamily="34" charset="0"/>
              </a:rPr>
              <a:t>3</a:t>
            </a:r>
            <a:endParaRPr lang="de-DE" sz="1400" dirty="0">
              <a:latin typeface="Arial" panose="020B0604020202020204" pitchFamily="34" charset="0"/>
              <a:cs typeface="Arial" panose="020B0604020202020204" pitchFamily="34" charset="0"/>
            </a:endParaRPr>
          </a:p>
        </p:txBody>
      </p:sp>
      <p:sp>
        <p:nvSpPr>
          <p:cNvPr id="51" name="Ellipse 50"/>
          <p:cNvSpPr/>
          <p:nvPr/>
        </p:nvSpPr>
        <p:spPr>
          <a:xfrm>
            <a:off x="7426739" y="5174680"/>
            <a:ext cx="316150" cy="31615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1400" dirty="0" smtClean="0">
                <a:latin typeface="Arial" panose="020B0604020202020204" pitchFamily="34" charset="0"/>
                <a:cs typeface="Arial" panose="020B0604020202020204" pitchFamily="34" charset="0"/>
              </a:rPr>
              <a:t>4</a:t>
            </a:r>
            <a:endParaRPr lang="de-DE" sz="1400" dirty="0">
              <a:latin typeface="Arial" panose="020B0604020202020204" pitchFamily="34" charset="0"/>
              <a:cs typeface="Arial" panose="020B0604020202020204" pitchFamily="34" charset="0"/>
            </a:endParaRPr>
          </a:p>
        </p:txBody>
      </p:sp>
      <p:sp>
        <p:nvSpPr>
          <p:cNvPr id="26" name="Textfeld 25"/>
          <p:cNvSpPr txBox="1"/>
          <p:nvPr/>
        </p:nvSpPr>
        <p:spPr>
          <a:xfrm>
            <a:off x="251520" y="6309320"/>
            <a:ext cx="504056" cy="261610"/>
          </a:xfrm>
          <a:prstGeom prst="rect">
            <a:avLst/>
          </a:prstGeom>
          <a:noFill/>
        </p:spPr>
        <p:txBody>
          <a:bodyPr wrap="square" rtlCol="0">
            <a:spAutoFit/>
          </a:bodyPr>
          <a:lstStyle/>
          <a:p>
            <a:r>
              <a:rPr lang="de-DE" sz="1100" dirty="0" smtClean="0">
                <a:latin typeface="Arial" panose="020B0604020202020204" pitchFamily="34" charset="0"/>
                <a:cs typeface="Arial" panose="020B0604020202020204" pitchFamily="34" charset="0"/>
              </a:rPr>
              <a:t>23</a:t>
            </a:r>
            <a:endParaRPr lang="de-DE" sz="1100" dirty="0">
              <a:latin typeface="Arial" panose="020B0604020202020204" pitchFamily="34" charset="0"/>
              <a:cs typeface="Arial" panose="020B0604020202020204" pitchFamily="34" charset="0"/>
            </a:endParaRPr>
          </a:p>
        </p:txBody>
      </p:sp>
      <p:sp>
        <p:nvSpPr>
          <p:cNvPr id="27" name="Abgerundetes Rechteck 26"/>
          <p:cNvSpPr/>
          <p:nvPr/>
        </p:nvSpPr>
        <p:spPr>
          <a:xfrm>
            <a:off x="4860032" y="4149080"/>
            <a:ext cx="1800200"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de-DE" sz="1400" dirty="0" smtClean="0">
                <a:latin typeface="Arial" panose="020B0604020202020204" pitchFamily="34" charset="0"/>
                <a:cs typeface="Arial" panose="020B0604020202020204" pitchFamily="34" charset="0"/>
              </a:rPr>
              <a:t>Fachberater/innen Unterricht</a:t>
            </a:r>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7499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body" sz="half" idx="4294967295"/>
          </p:nvPr>
        </p:nvSpPr>
        <p:spPr>
          <a:xfrm>
            <a:off x="0" y="4077072"/>
            <a:ext cx="9144000" cy="1872208"/>
          </a:xfrm>
        </p:spPr>
        <p:txBody>
          <a:bodyPr/>
          <a:lstStyle/>
          <a:p>
            <a:pPr algn="ctr">
              <a:buFont typeface="Wingdings" pitchFamily="2" charset="2"/>
              <a:buNone/>
            </a:pPr>
            <a:r>
              <a:rPr lang="de-DE" sz="3200" dirty="0">
                <a:latin typeface="Calibri"/>
                <a:cs typeface="Calibri"/>
              </a:rPr>
              <a:t>Herzlichen Dank für Ihre Aufmerksamkeit </a:t>
            </a:r>
            <a:br>
              <a:rPr lang="de-DE" sz="3200" dirty="0">
                <a:latin typeface="Calibri"/>
                <a:cs typeface="Calibri"/>
              </a:rPr>
            </a:br>
            <a:endParaRPr lang="de-DE" sz="1600" dirty="0">
              <a:latin typeface="Calibri"/>
              <a:cs typeface="Calibri"/>
            </a:endParaRPr>
          </a:p>
          <a:p>
            <a:pPr algn="ctr">
              <a:buFont typeface="Wingdings" pitchFamily="2" charset="2"/>
              <a:buNone/>
            </a:pPr>
            <a:r>
              <a:rPr lang="de-DE" sz="1800" dirty="0" smtClean="0"/>
              <a:t>Weitere Informationen zur Bildungsplanreform:</a:t>
            </a:r>
          </a:p>
          <a:p>
            <a:pPr algn="ctr">
              <a:buNone/>
            </a:pPr>
            <a:r>
              <a:rPr lang="de-DE" sz="1800" dirty="0" smtClean="0">
                <a:hlinkClick r:id="rId3"/>
              </a:rPr>
              <a:t>www.kultusportal-bw.de</a:t>
            </a:r>
            <a:endParaRPr lang="de-DE" sz="1800" dirty="0" smtClean="0"/>
          </a:p>
          <a:p>
            <a:pPr algn="ctr">
              <a:buNone/>
            </a:pPr>
            <a:r>
              <a:rPr lang="de-DE" sz="1800" u="sng" dirty="0" smtClean="0">
                <a:hlinkClick r:id="rId4"/>
              </a:rPr>
              <a:t>www.bildungsplaene-bw.de</a:t>
            </a:r>
            <a:r>
              <a:rPr lang="de-DE" sz="1800" dirty="0"/>
              <a:t>   </a:t>
            </a:r>
            <a:endParaRPr lang="de-DE" sz="1800" dirty="0" smtClean="0"/>
          </a:p>
          <a:p>
            <a:pPr algn="ctr">
              <a:buFont typeface="Wingdings" pitchFamily="2" charset="2"/>
              <a:buNone/>
            </a:pPr>
            <a:endParaRPr lang="de-DE" dirty="0" smtClean="0">
              <a:latin typeface="Arial" panose="020B0604020202020204" pitchFamily="34" charset="0"/>
              <a:cs typeface="Arial" panose="020B0604020202020204" pitchFamily="34" charset="0"/>
            </a:endParaRPr>
          </a:p>
          <a:p>
            <a:pPr algn="ctr">
              <a:buFont typeface="Wingdings" pitchFamily="2" charset="2"/>
              <a:buNone/>
            </a:pPr>
            <a:endParaRPr lang="de-DE" dirty="0">
              <a:latin typeface="Arial" panose="020B0604020202020204" pitchFamily="34" charset="0"/>
              <a:cs typeface="Arial" panose="020B0604020202020204" pitchFamily="34" charset="0"/>
            </a:endParaRPr>
          </a:p>
          <a:p>
            <a:pPr algn="ctr">
              <a:buFont typeface="Wingdings" pitchFamily="2" charset="2"/>
              <a:buNone/>
            </a:pPr>
            <a:endParaRPr lang="de-DE" dirty="0" smtClean="0">
              <a:latin typeface="Arial" panose="020B0604020202020204" pitchFamily="34" charset="0"/>
              <a:cs typeface="Arial" panose="020B0604020202020204" pitchFamily="34" charset="0"/>
            </a:endParaRPr>
          </a:p>
          <a:p>
            <a:pPr algn="ctr">
              <a:buFont typeface="Wingdings" pitchFamily="2" charset="2"/>
              <a:buNone/>
            </a:pPr>
            <a:endParaRPr lang="de-DE" dirty="0" smtClean="0">
              <a:latin typeface="Arial" charset="0"/>
              <a:cs typeface="Arial" charset="0"/>
            </a:endParaRPr>
          </a:p>
        </p:txBody>
      </p:sp>
      <p:pic>
        <p:nvPicPr>
          <p:cNvPr id="3" name="Bild 2"/>
          <p:cNvPicPr>
            <a:picLocks noChangeAspect="1"/>
          </p:cNvPicPr>
          <p:nvPr/>
        </p:nvPicPr>
        <p:blipFill>
          <a:blip r:embed="rId5"/>
          <a:stretch>
            <a:fillRect/>
          </a:stretch>
        </p:blipFill>
        <p:spPr>
          <a:xfrm>
            <a:off x="2483768" y="1196752"/>
            <a:ext cx="4206609" cy="2679457"/>
          </a:xfrm>
          <a:prstGeom prst="rect">
            <a:avLst/>
          </a:prstGeom>
        </p:spPr>
      </p:pic>
      <p:sp>
        <p:nvSpPr>
          <p:cNvPr id="4" name="Textfeld 3"/>
          <p:cNvSpPr txBox="1"/>
          <p:nvPr/>
        </p:nvSpPr>
        <p:spPr>
          <a:xfrm>
            <a:off x="251520" y="6309320"/>
            <a:ext cx="504056" cy="261610"/>
          </a:xfrm>
          <a:prstGeom prst="rect">
            <a:avLst/>
          </a:prstGeom>
          <a:noFill/>
        </p:spPr>
        <p:txBody>
          <a:bodyPr wrap="square" rtlCol="0">
            <a:spAutoFit/>
          </a:bodyPr>
          <a:lstStyle/>
          <a:p>
            <a:r>
              <a:rPr lang="de-DE" sz="1100" dirty="0" smtClean="0">
                <a:latin typeface="Arial" panose="020B0604020202020204" pitchFamily="34" charset="0"/>
                <a:cs typeface="Arial" panose="020B0604020202020204" pitchFamily="34" charset="0"/>
              </a:rPr>
              <a:t>27</a:t>
            </a:r>
            <a:endParaRPr lang="de-DE"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7453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bgerundetes Rechteck 5"/>
          <p:cNvSpPr/>
          <p:nvPr/>
        </p:nvSpPr>
        <p:spPr>
          <a:xfrm>
            <a:off x="395536" y="1772816"/>
            <a:ext cx="7416824" cy="3816424"/>
          </a:xfrm>
          <a:prstGeom prst="roundRect">
            <a:avLst/>
          </a:prstGeom>
          <a:solidFill>
            <a:srgbClr val="FFFFCC"/>
          </a:solidFill>
          <a:ln>
            <a:solidFill>
              <a:srgbClr val="FFFFCC"/>
            </a:solidFill>
          </a:ln>
        </p:spPr>
        <p:style>
          <a:lnRef idx="2">
            <a:schemeClr val="accent6"/>
          </a:lnRef>
          <a:fillRef idx="1">
            <a:schemeClr val="lt1"/>
          </a:fillRef>
          <a:effectRef idx="0">
            <a:schemeClr val="accent6"/>
          </a:effectRef>
          <a:fontRef idx="minor">
            <a:schemeClr val="dk1"/>
          </a:fontRef>
        </p:style>
        <p:txBody>
          <a:bodyPr rtlCol="0" anchor="ctr"/>
          <a:lstStyle/>
          <a:p>
            <a:pPr marL="342900" indent="-342900">
              <a:lnSpc>
                <a:spcPts val="2800"/>
              </a:lnSpc>
              <a:buClr>
                <a:srgbClr val="7F7F7F"/>
              </a:buClr>
              <a:buFont typeface="Arial" panose="020B0604020202020204" pitchFamily="34" charset="0"/>
              <a:buChar char="•"/>
            </a:pPr>
            <a:r>
              <a:rPr lang="de-DE" sz="2000" dirty="0">
                <a:latin typeface="Arial" panose="020B0604020202020204" pitchFamily="34" charset="0"/>
                <a:cs typeface="Arial" panose="020B0604020202020204" pitchFamily="34" charset="0"/>
              </a:rPr>
              <a:t>Anlass und Herausforderungen</a:t>
            </a:r>
          </a:p>
          <a:p>
            <a:pPr marL="342900" indent="-342900">
              <a:lnSpc>
                <a:spcPts val="2800"/>
              </a:lnSpc>
              <a:buClr>
                <a:srgbClr val="7F7F7F"/>
              </a:buClr>
              <a:buFont typeface="Arial" panose="020B0604020202020204" pitchFamily="34" charset="0"/>
              <a:buChar char="•"/>
            </a:pPr>
            <a:r>
              <a:rPr lang="de-DE" sz="2000" dirty="0">
                <a:latin typeface="Arial" panose="020B0604020202020204" pitchFamily="34" charset="0"/>
                <a:cs typeface="Arial" panose="020B0604020202020204" pitchFamily="34" charset="0"/>
              </a:rPr>
              <a:t>Eckpunkte der Bildungsplanreform 2016</a:t>
            </a:r>
          </a:p>
          <a:p>
            <a:pPr marL="342900" indent="-342900">
              <a:lnSpc>
                <a:spcPts val="2800"/>
              </a:lnSpc>
              <a:buClr>
                <a:srgbClr val="7F7F7F"/>
              </a:buClr>
              <a:buFont typeface="Arial" panose="020B0604020202020204" pitchFamily="34" charset="0"/>
              <a:buChar char="•"/>
            </a:pPr>
            <a:r>
              <a:rPr lang="de-DE" sz="2000" dirty="0">
                <a:latin typeface="Arial" panose="020B0604020202020204" pitchFamily="34" charset="0"/>
                <a:cs typeface="Arial" panose="020B0604020202020204" pitchFamily="34" charset="0"/>
              </a:rPr>
              <a:t>Bildungsziele </a:t>
            </a:r>
          </a:p>
          <a:p>
            <a:pPr marL="342900" indent="-342900">
              <a:lnSpc>
                <a:spcPts val="2800"/>
              </a:lnSpc>
              <a:buClr>
                <a:srgbClr val="7F7F7F"/>
              </a:buClr>
              <a:buFont typeface="Arial" panose="020B0604020202020204" pitchFamily="34" charset="0"/>
              <a:buChar char="•"/>
            </a:pPr>
            <a:r>
              <a:rPr lang="de-DE" sz="2000" dirty="0">
                <a:latin typeface="Arial" panose="020B0604020202020204" pitchFamily="34" charset="0"/>
                <a:cs typeface="Arial" panose="020B0604020202020204" pitchFamily="34" charset="0"/>
              </a:rPr>
              <a:t>Leitperspektiven</a:t>
            </a:r>
          </a:p>
          <a:p>
            <a:pPr marL="342900" indent="-342900">
              <a:lnSpc>
                <a:spcPts val="2800"/>
              </a:lnSpc>
              <a:buClr>
                <a:srgbClr val="7F7F7F"/>
              </a:buClr>
              <a:buFont typeface="Arial" panose="020B0604020202020204" pitchFamily="34" charset="0"/>
              <a:buChar char="•"/>
            </a:pPr>
            <a:r>
              <a:rPr lang="de-DE" sz="2000" dirty="0">
                <a:latin typeface="Arial" panose="020B0604020202020204" pitchFamily="34" charset="0"/>
                <a:cs typeface="Arial" panose="020B0604020202020204" pitchFamily="34" charset="0"/>
              </a:rPr>
              <a:t>Aufbau der Bildungspläne</a:t>
            </a:r>
          </a:p>
          <a:p>
            <a:pPr marL="342900" indent="-342900">
              <a:lnSpc>
                <a:spcPts val="2800"/>
              </a:lnSpc>
              <a:buClr>
                <a:srgbClr val="7F7F7F"/>
              </a:buClr>
              <a:buFont typeface="Arial" panose="020B0604020202020204" pitchFamily="34" charset="0"/>
              <a:buChar char="•"/>
            </a:pPr>
            <a:r>
              <a:rPr lang="de-DE" sz="2000" dirty="0">
                <a:latin typeface="Arial" panose="020B0604020202020204" pitchFamily="34" charset="0"/>
                <a:cs typeface="Arial" panose="020B0604020202020204" pitchFamily="34" charset="0"/>
              </a:rPr>
              <a:t>Struktur der Fachpläne </a:t>
            </a:r>
          </a:p>
          <a:p>
            <a:pPr marL="342900" indent="-342900">
              <a:lnSpc>
                <a:spcPts val="2800"/>
              </a:lnSpc>
              <a:buClr>
                <a:srgbClr val="7F7F7F"/>
              </a:buClr>
              <a:buFont typeface="Arial" panose="020B0604020202020204" pitchFamily="34" charset="0"/>
              <a:buChar char="•"/>
            </a:pPr>
            <a:r>
              <a:rPr lang="de-DE" sz="2000" dirty="0">
                <a:latin typeface="Arial" panose="020B0604020202020204" pitchFamily="34" charset="0"/>
                <a:cs typeface="Arial" panose="020B0604020202020204" pitchFamily="34" charset="0"/>
              </a:rPr>
              <a:t>Meilensteine</a:t>
            </a:r>
          </a:p>
          <a:p>
            <a:pPr marL="342900" indent="-342900">
              <a:lnSpc>
                <a:spcPts val="2800"/>
              </a:lnSpc>
              <a:buClr>
                <a:srgbClr val="7F7F7F"/>
              </a:buClr>
              <a:buFont typeface="Arial" panose="020B0604020202020204" pitchFamily="34" charset="0"/>
              <a:buChar char="•"/>
            </a:pPr>
            <a:r>
              <a:rPr lang="de-DE" sz="2000" dirty="0">
                <a:latin typeface="Arial" panose="020B0604020202020204" pitchFamily="34" charset="0"/>
                <a:cs typeface="Arial" panose="020B0604020202020204" pitchFamily="34" charset="0"/>
              </a:rPr>
              <a:t>Implementierung </a:t>
            </a:r>
          </a:p>
          <a:p>
            <a:pPr marL="342900" indent="-342900">
              <a:lnSpc>
                <a:spcPts val="2800"/>
              </a:lnSpc>
              <a:buClr>
                <a:srgbClr val="7F7F7F"/>
              </a:buClr>
              <a:buFont typeface="Arial" panose="020B0604020202020204" pitchFamily="34" charset="0"/>
              <a:buChar char="•"/>
            </a:pPr>
            <a:r>
              <a:rPr lang="de-DE" sz="2000" dirty="0">
                <a:latin typeface="Arial" panose="020B0604020202020204" pitchFamily="34" charset="0"/>
                <a:cs typeface="Arial" panose="020B0604020202020204" pitchFamily="34" charset="0"/>
              </a:rPr>
              <a:t>Information und Beteiligung</a:t>
            </a:r>
          </a:p>
        </p:txBody>
      </p:sp>
      <p:pic>
        <p:nvPicPr>
          <p:cNvPr id="4" name="Bild 3"/>
          <p:cNvPicPr>
            <a:picLocks noChangeAspect="1"/>
          </p:cNvPicPr>
          <p:nvPr/>
        </p:nvPicPr>
        <p:blipFill>
          <a:blip r:embed="rId3"/>
          <a:stretch>
            <a:fillRect/>
          </a:stretch>
        </p:blipFill>
        <p:spPr>
          <a:xfrm>
            <a:off x="6660232" y="1124744"/>
            <a:ext cx="2159000" cy="1371600"/>
          </a:xfrm>
          <a:prstGeom prst="rect">
            <a:avLst/>
          </a:prstGeom>
        </p:spPr>
      </p:pic>
      <p:sp>
        <p:nvSpPr>
          <p:cNvPr id="5" name="Textfeld 4"/>
          <p:cNvSpPr txBox="1"/>
          <p:nvPr/>
        </p:nvSpPr>
        <p:spPr>
          <a:xfrm>
            <a:off x="251520" y="6309320"/>
            <a:ext cx="504056" cy="261610"/>
          </a:xfrm>
          <a:prstGeom prst="rect">
            <a:avLst/>
          </a:prstGeom>
          <a:noFill/>
        </p:spPr>
        <p:txBody>
          <a:bodyPr wrap="square" rtlCol="0">
            <a:spAutoFit/>
          </a:bodyPr>
          <a:lstStyle/>
          <a:p>
            <a:r>
              <a:rPr lang="de-DE" sz="1100" dirty="0" smtClean="0">
                <a:latin typeface="Arial" panose="020B0604020202020204" pitchFamily="34" charset="0"/>
                <a:cs typeface="Arial" panose="020B0604020202020204" pitchFamily="34" charset="0"/>
              </a:rPr>
              <a:t>2</a:t>
            </a:r>
            <a:endParaRPr lang="de-DE" sz="1100" dirty="0">
              <a:latin typeface="Arial" panose="020B0604020202020204" pitchFamily="34" charset="0"/>
              <a:cs typeface="Arial" panose="020B0604020202020204" pitchFamily="34" charset="0"/>
            </a:endParaRPr>
          </a:p>
        </p:txBody>
      </p:sp>
      <p:sp>
        <p:nvSpPr>
          <p:cNvPr id="8" name="Textfeld 7"/>
          <p:cNvSpPr txBox="1">
            <a:spLocks noChangeArrowheads="1"/>
          </p:cNvSpPr>
          <p:nvPr/>
        </p:nvSpPr>
        <p:spPr bwMode="auto">
          <a:xfrm>
            <a:off x="223838" y="960909"/>
            <a:ext cx="8696325" cy="523875"/>
          </a:xfrm>
          <a:prstGeom prst="rect">
            <a:avLst/>
          </a:prstGeom>
          <a:noFill/>
          <a:ln w="9525">
            <a:noFill/>
            <a:miter lim="800000"/>
            <a:headEnd/>
            <a:tailEnd/>
          </a:ln>
        </p:spPr>
        <p:txBody>
          <a:bodyPr>
            <a:spAutoFit/>
          </a:bodyPr>
          <a:lstStyle/>
          <a:p>
            <a:pPr algn="ctr"/>
            <a:r>
              <a:rPr lang="de-DE" sz="2800" dirty="0" smtClean="0">
                <a:latin typeface="Calibri"/>
                <a:cs typeface="Calibri"/>
              </a:rPr>
              <a:t>Übersicht</a:t>
            </a:r>
            <a:endParaRPr lang="de-DE" sz="2800" dirty="0">
              <a:latin typeface="Calibri"/>
              <a:cs typeface="Calibri"/>
            </a:endParaRPr>
          </a:p>
        </p:txBody>
      </p:sp>
    </p:spTree>
    <p:extLst>
      <p:ext uri="{BB962C8B-B14F-4D97-AF65-F5344CB8AC3E}">
        <p14:creationId xmlns:p14="http://schemas.microsoft.com/office/powerpoint/2010/main" val="6375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508311" y="3068960"/>
            <a:ext cx="6042006" cy="1152128"/>
          </a:xfrm>
        </p:spPr>
        <p:txBody>
          <a:bodyPr>
            <a:noAutofit/>
          </a:bodyPr>
          <a:lstStyle/>
          <a:p>
            <a:pPr>
              <a:buFont typeface="Arial" panose="020B0604020202020204" pitchFamily="34" charset="0"/>
              <a:buChar char="•"/>
            </a:pPr>
            <a:r>
              <a:rPr lang="de-DE" sz="2000" dirty="0"/>
              <a:t>Präzisierung der Anforderungen</a:t>
            </a:r>
          </a:p>
          <a:p>
            <a:pPr>
              <a:buFont typeface="Arial" panose="020B0604020202020204" pitchFamily="34" charset="0"/>
              <a:buChar char="•"/>
            </a:pPr>
            <a:r>
              <a:rPr lang="de-DE" sz="2000" dirty="0" smtClean="0"/>
              <a:t>Abbau </a:t>
            </a:r>
            <a:r>
              <a:rPr lang="de-DE" sz="2000" dirty="0"/>
              <a:t>von </a:t>
            </a:r>
            <a:r>
              <a:rPr lang="de-DE" sz="2000" dirty="0" smtClean="0"/>
              <a:t>Bildungshürden</a:t>
            </a:r>
          </a:p>
          <a:p>
            <a:pPr>
              <a:buFont typeface="Arial" panose="020B0604020202020204" pitchFamily="34" charset="0"/>
              <a:buChar char="•"/>
            </a:pPr>
            <a:r>
              <a:rPr lang="de-DE" sz="2000" dirty="0" smtClean="0"/>
              <a:t>Positiver </a:t>
            </a:r>
            <a:r>
              <a:rPr lang="de-DE" sz="2000" dirty="0"/>
              <a:t>Umgang mit Heterogenität</a:t>
            </a:r>
          </a:p>
          <a:p>
            <a:pPr>
              <a:buFont typeface="Arial" panose="020B0604020202020204" pitchFamily="34" charset="0"/>
              <a:buChar char="•"/>
            </a:pPr>
            <a:endParaRPr lang="de-DE" sz="2200" dirty="0"/>
          </a:p>
        </p:txBody>
      </p:sp>
      <p:sp>
        <p:nvSpPr>
          <p:cNvPr id="4" name="Textfeld 3"/>
          <p:cNvSpPr txBox="1">
            <a:spLocks noChangeArrowheads="1"/>
          </p:cNvSpPr>
          <p:nvPr/>
        </p:nvSpPr>
        <p:spPr bwMode="auto">
          <a:xfrm>
            <a:off x="223838" y="960909"/>
            <a:ext cx="8696325" cy="523875"/>
          </a:xfrm>
          <a:prstGeom prst="rect">
            <a:avLst/>
          </a:prstGeom>
          <a:noFill/>
          <a:ln w="9525">
            <a:noFill/>
            <a:miter lim="800000"/>
            <a:headEnd/>
            <a:tailEnd/>
          </a:ln>
        </p:spPr>
        <p:txBody>
          <a:bodyPr>
            <a:spAutoFit/>
          </a:bodyPr>
          <a:lstStyle/>
          <a:p>
            <a:pPr algn="ctr"/>
            <a:r>
              <a:rPr lang="de-DE" sz="2800" dirty="0" smtClean="0">
                <a:latin typeface="Calibri"/>
                <a:cs typeface="Calibri"/>
              </a:rPr>
              <a:t>Anlass und Herausforderungen</a:t>
            </a:r>
            <a:endParaRPr lang="de-DE" sz="2800" dirty="0">
              <a:latin typeface="Calibri"/>
              <a:cs typeface="Calibri"/>
            </a:endParaRPr>
          </a:p>
        </p:txBody>
      </p:sp>
      <p:sp>
        <p:nvSpPr>
          <p:cNvPr id="5" name="Eingekerbter Pfeil nach rechts 4"/>
          <p:cNvSpPr/>
          <p:nvPr/>
        </p:nvSpPr>
        <p:spPr bwMode="auto">
          <a:xfrm>
            <a:off x="1439402" y="3429000"/>
            <a:ext cx="792088" cy="504056"/>
          </a:xfrm>
          <a:prstGeom prst="notchedRightArrow">
            <a:avLst/>
          </a:prstGeom>
          <a:solidFill>
            <a:srgbClr val="FFFFCC"/>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a:endParaRPr>
          </a:p>
        </p:txBody>
      </p:sp>
      <p:sp>
        <p:nvSpPr>
          <p:cNvPr id="10" name="Textfeld 9"/>
          <p:cNvSpPr txBox="1"/>
          <p:nvPr/>
        </p:nvSpPr>
        <p:spPr>
          <a:xfrm>
            <a:off x="251520" y="6309320"/>
            <a:ext cx="504056" cy="261610"/>
          </a:xfrm>
          <a:prstGeom prst="rect">
            <a:avLst/>
          </a:prstGeom>
          <a:noFill/>
        </p:spPr>
        <p:txBody>
          <a:bodyPr wrap="square" rtlCol="0">
            <a:spAutoFit/>
          </a:bodyPr>
          <a:lstStyle/>
          <a:p>
            <a:r>
              <a:rPr lang="de-DE" sz="1100" dirty="0" smtClean="0">
                <a:latin typeface="Arial" panose="020B0604020202020204" pitchFamily="34" charset="0"/>
                <a:cs typeface="Arial" panose="020B0604020202020204" pitchFamily="34" charset="0"/>
              </a:rPr>
              <a:t>3</a:t>
            </a:r>
            <a:endParaRPr lang="de-DE" sz="1100" dirty="0">
              <a:latin typeface="Arial" panose="020B0604020202020204" pitchFamily="34" charset="0"/>
              <a:cs typeface="Arial" panose="020B0604020202020204" pitchFamily="34" charset="0"/>
            </a:endParaRPr>
          </a:p>
        </p:txBody>
      </p:sp>
      <p:sp>
        <p:nvSpPr>
          <p:cNvPr id="12" name="Abgerundetes Rechteck 11"/>
          <p:cNvSpPr/>
          <p:nvPr/>
        </p:nvSpPr>
        <p:spPr>
          <a:xfrm>
            <a:off x="827584" y="1844824"/>
            <a:ext cx="7416824" cy="864096"/>
          </a:xfrm>
          <a:prstGeom prst="roundRect">
            <a:avLst/>
          </a:prstGeom>
          <a:solidFill>
            <a:srgbClr val="FFFFCC"/>
          </a:solidFill>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de-DE" dirty="0">
                <a:latin typeface="Arial" panose="020B0604020202020204" pitchFamily="34" charset="0"/>
                <a:cs typeface="Arial" panose="020B0604020202020204" pitchFamily="34" charset="0"/>
              </a:rPr>
              <a:t>Qualitätsentwicklung zur </a:t>
            </a:r>
          </a:p>
          <a:p>
            <a:pPr algn="ctr"/>
            <a:r>
              <a:rPr lang="de-DE" dirty="0">
                <a:latin typeface="Arial" panose="020B0604020202020204" pitchFamily="34" charset="0"/>
                <a:cs typeface="Arial" panose="020B0604020202020204" pitchFamily="34" charset="0"/>
              </a:rPr>
              <a:t>Erhöhung der Bildungs- und Chancengerechtigkeit</a:t>
            </a:r>
          </a:p>
        </p:txBody>
      </p:sp>
      <p:sp>
        <p:nvSpPr>
          <p:cNvPr id="13" name="Abgerundetes Rechteck 12"/>
          <p:cNvSpPr/>
          <p:nvPr/>
        </p:nvSpPr>
        <p:spPr>
          <a:xfrm>
            <a:off x="827584" y="4653136"/>
            <a:ext cx="2448272" cy="9361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nchorCtr="1"/>
          <a:lstStyle/>
          <a:p>
            <a:pPr algn="ctr"/>
            <a:r>
              <a:rPr lang="de-DE" sz="2000" dirty="0">
                <a:latin typeface="Arial" panose="020B0604020202020204" pitchFamily="34" charset="0"/>
                <a:cs typeface="Arial" panose="020B0604020202020204" pitchFamily="34" charset="0"/>
              </a:rPr>
              <a:t>Bildungsplan </a:t>
            </a:r>
            <a:r>
              <a:rPr lang="de-DE" sz="2000" dirty="0" smtClean="0">
                <a:latin typeface="Arial" panose="020B0604020202020204" pitchFamily="34" charset="0"/>
                <a:cs typeface="Arial" panose="020B0604020202020204" pitchFamily="34" charset="0"/>
              </a:rPr>
              <a:t>Grundschule</a:t>
            </a:r>
            <a:endParaRPr lang="de-DE" sz="2000" dirty="0">
              <a:latin typeface="Arial" panose="020B0604020202020204" pitchFamily="34" charset="0"/>
              <a:cs typeface="Arial" panose="020B0604020202020204" pitchFamily="34" charset="0"/>
            </a:endParaRPr>
          </a:p>
        </p:txBody>
      </p:sp>
      <p:sp>
        <p:nvSpPr>
          <p:cNvPr id="14" name="Abgerundetes Rechteck 13"/>
          <p:cNvSpPr/>
          <p:nvPr/>
        </p:nvSpPr>
        <p:spPr>
          <a:xfrm>
            <a:off x="3347864" y="4653136"/>
            <a:ext cx="2448272" cy="9361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nchorCtr="1"/>
          <a:lstStyle/>
          <a:p>
            <a:pPr algn="ctr"/>
            <a:r>
              <a:rPr lang="de-DE" sz="2000" dirty="0">
                <a:latin typeface="Arial" panose="020B0604020202020204" pitchFamily="34" charset="0"/>
                <a:cs typeface="Arial" panose="020B0604020202020204" pitchFamily="34" charset="0"/>
              </a:rPr>
              <a:t>gemeinsamer Bildungsplan Sekundarstufe </a:t>
            </a:r>
            <a:r>
              <a:rPr lang="de-DE" sz="2000" dirty="0" smtClean="0">
                <a:latin typeface="Arial" panose="020B0604020202020204" pitchFamily="34" charset="0"/>
                <a:cs typeface="Arial" panose="020B0604020202020204" pitchFamily="34" charset="0"/>
              </a:rPr>
              <a:t>I </a:t>
            </a:r>
            <a:endParaRPr lang="de-DE" sz="2000" dirty="0">
              <a:latin typeface="Arial" panose="020B0604020202020204" pitchFamily="34" charset="0"/>
              <a:cs typeface="Arial" panose="020B0604020202020204" pitchFamily="34" charset="0"/>
            </a:endParaRPr>
          </a:p>
        </p:txBody>
      </p:sp>
      <p:sp>
        <p:nvSpPr>
          <p:cNvPr id="15" name="Abgerundetes Rechteck 14"/>
          <p:cNvSpPr/>
          <p:nvPr/>
        </p:nvSpPr>
        <p:spPr>
          <a:xfrm>
            <a:off x="5868144" y="4653136"/>
            <a:ext cx="2448272" cy="9361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nchorCtr="1"/>
          <a:lstStyle/>
          <a:p>
            <a:pPr algn="ctr"/>
            <a:r>
              <a:rPr lang="de-DE" sz="2000" dirty="0">
                <a:latin typeface="Arial" panose="020B0604020202020204" pitchFamily="34" charset="0"/>
                <a:cs typeface="Arial" panose="020B0604020202020204" pitchFamily="34" charset="0"/>
              </a:rPr>
              <a:t>Bildungsplan</a:t>
            </a:r>
          </a:p>
          <a:p>
            <a:pPr algn="ctr"/>
            <a:r>
              <a:rPr lang="de-DE" sz="2000" dirty="0" smtClean="0">
                <a:latin typeface="Arial" panose="020B0604020202020204" pitchFamily="34" charset="0"/>
                <a:cs typeface="Arial" panose="020B0604020202020204" pitchFamily="34" charset="0"/>
              </a:rPr>
              <a:t>Gymnasium</a:t>
            </a:r>
            <a:endParaRPr lang="de-D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2926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a:spLocks noChangeArrowheads="1"/>
          </p:cNvSpPr>
          <p:nvPr/>
        </p:nvSpPr>
        <p:spPr bwMode="auto">
          <a:xfrm>
            <a:off x="223838" y="960909"/>
            <a:ext cx="8696325" cy="523875"/>
          </a:xfrm>
          <a:prstGeom prst="rect">
            <a:avLst/>
          </a:prstGeom>
          <a:noFill/>
          <a:ln w="9525">
            <a:noFill/>
            <a:miter lim="800000"/>
            <a:headEnd/>
            <a:tailEnd/>
          </a:ln>
        </p:spPr>
        <p:txBody>
          <a:bodyPr>
            <a:spAutoFit/>
          </a:bodyPr>
          <a:lstStyle/>
          <a:p>
            <a:pPr algn="ctr"/>
            <a:r>
              <a:rPr lang="de-DE" sz="2800" dirty="0" smtClean="0">
                <a:latin typeface="Calibri"/>
                <a:cs typeface="Calibri"/>
              </a:rPr>
              <a:t>Anlass und Herausforderungen</a:t>
            </a:r>
            <a:endParaRPr lang="de-DE" sz="2800" dirty="0">
              <a:latin typeface="Calibri"/>
              <a:cs typeface="Calibri"/>
            </a:endParaRPr>
          </a:p>
        </p:txBody>
      </p:sp>
      <p:sp>
        <p:nvSpPr>
          <p:cNvPr id="10" name="Textfeld 9"/>
          <p:cNvSpPr txBox="1"/>
          <p:nvPr/>
        </p:nvSpPr>
        <p:spPr>
          <a:xfrm>
            <a:off x="251520" y="6309320"/>
            <a:ext cx="504056" cy="261610"/>
          </a:xfrm>
          <a:prstGeom prst="rect">
            <a:avLst/>
          </a:prstGeom>
          <a:noFill/>
        </p:spPr>
        <p:txBody>
          <a:bodyPr wrap="square" rtlCol="0">
            <a:spAutoFit/>
          </a:bodyPr>
          <a:lstStyle/>
          <a:p>
            <a:r>
              <a:rPr lang="de-DE" sz="1100" dirty="0">
                <a:latin typeface="Arial" panose="020B0604020202020204" pitchFamily="34" charset="0"/>
                <a:cs typeface="Arial" panose="020B0604020202020204" pitchFamily="34" charset="0"/>
              </a:rPr>
              <a:t>4</a:t>
            </a:r>
          </a:p>
        </p:txBody>
      </p:sp>
      <p:sp>
        <p:nvSpPr>
          <p:cNvPr id="32" name="Freihandform 31"/>
          <p:cNvSpPr/>
          <p:nvPr/>
        </p:nvSpPr>
        <p:spPr>
          <a:xfrm rot="16200000">
            <a:off x="6840252" y="3032956"/>
            <a:ext cx="3168352" cy="1080120"/>
          </a:xfrm>
          <a:custGeom>
            <a:avLst/>
            <a:gdLst>
              <a:gd name="connsiteX0" fmla="*/ 199319 w 1195888"/>
              <a:gd name="connsiteY0" fmla="*/ 0 h 4424171"/>
              <a:gd name="connsiteX1" fmla="*/ 996569 w 1195888"/>
              <a:gd name="connsiteY1" fmla="*/ 0 h 4424171"/>
              <a:gd name="connsiteX2" fmla="*/ 1195888 w 1195888"/>
              <a:gd name="connsiteY2" fmla="*/ 199319 h 4424171"/>
              <a:gd name="connsiteX3" fmla="*/ 1195888 w 1195888"/>
              <a:gd name="connsiteY3" fmla="*/ 4424171 h 4424171"/>
              <a:gd name="connsiteX4" fmla="*/ 1195888 w 1195888"/>
              <a:gd name="connsiteY4" fmla="*/ 4424171 h 4424171"/>
              <a:gd name="connsiteX5" fmla="*/ 0 w 1195888"/>
              <a:gd name="connsiteY5" fmla="*/ 4424171 h 4424171"/>
              <a:gd name="connsiteX6" fmla="*/ 0 w 1195888"/>
              <a:gd name="connsiteY6" fmla="*/ 4424171 h 4424171"/>
              <a:gd name="connsiteX7" fmla="*/ 0 w 1195888"/>
              <a:gd name="connsiteY7" fmla="*/ 199319 h 4424171"/>
              <a:gd name="connsiteX8" fmla="*/ 199319 w 1195888"/>
              <a:gd name="connsiteY8" fmla="*/ 0 h 44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888" h="4424171">
                <a:moveTo>
                  <a:pt x="1195888" y="737379"/>
                </a:moveTo>
                <a:lnTo>
                  <a:pt x="1195888" y="3686792"/>
                </a:lnTo>
                <a:cubicBezTo>
                  <a:pt x="1195888" y="4094035"/>
                  <a:pt x="1171766" y="4424169"/>
                  <a:pt x="1142010" y="4424169"/>
                </a:cubicBezTo>
                <a:lnTo>
                  <a:pt x="0" y="4424169"/>
                </a:lnTo>
                <a:lnTo>
                  <a:pt x="0" y="4424169"/>
                </a:lnTo>
                <a:lnTo>
                  <a:pt x="0" y="2"/>
                </a:lnTo>
                <a:lnTo>
                  <a:pt x="0" y="2"/>
                </a:lnTo>
                <a:lnTo>
                  <a:pt x="1142010" y="2"/>
                </a:lnTo>
                <a:cubicBezTo>
                  <a:pt x="1171766" y="2"/>
                  <a:pt x="1195888" y="330136"/>
                  <a:pt x="1195888" y="737379"/>
                </a:cubicBezTo>
                <a:close/>
              </a:path>
            </a:pathLst>
          </a:custGeom>
          <a:noFill/>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1900" dirty="0">
                <a:latin typeface="Arial" panose="020B0604020202020204" pitchFamily="34" charset="0"/>
                <a:cs typeface="Arial" panose="020B0604020202020204" pitchFamily="34" charset="0"/>
              </a:rPr>
              <a:t>Vertikale </a:t>
            </a:r>
            <a:r>
              <a:rPr lang="de-DE" sz="1900" dirty="0" smtClean="0">
                <a:latin typeface="Arial" panose="020B0604020202020204" pitchFamily="34" charset="0"/>
                <a:cs typeface="Arial" panose="020B0604020202020204" pitchFamily="34" charset="0"/>
              </a:rPr>
              <a:t>Abstimmung</a:t>
            </a:r>
            <a:endParaRPr lang="de-DE" sz="1900" dirty="0">
              <a:latin typeface="Arial" panose="020B0604020202020204" pitchFamily="34" charset="0"/>
              <a:cs typeface="Arial" panose="020B0604020202020204" pitchFamily="34" charset="0"/>
            </a:endParaRPr>
          </a:p>
          <a:p>
            <a:pPr algn="ctr"/>
            <a:endParaRPr lang="de-DE" sz="1900" dirty="0">
              <a:latin typeface="Arial" panose="020B0604020202020204" pitchFamily="34" charset="0"/>
              <a:cs typeface="Arial" panose="020B0604020202020204" pitchFamily="34" charset="0"/>
            </a:endParaRPr>
          </a:p>
        </p:txBody>
      </p:sp>
      <p:sp>
        <p:nvSpPr>
          <p:cNvPr id="17" name="Abgerundetes Rechteck 16"/>
          <p:cNvSpPr/>
          <p:nvPr/>
        </p:nvSpPr>
        <p:spPr>
          <a:xfrm>
            <a:off x="1187624" y="5157192"/>
            <a:ext cx="6264696" cy="792088"/>
          </a:xfrm>
          <a:prstGeom prst="roundRect">
            <a:avLst/>
          </a:prstGeom>
          <a:noFill/>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de-DE" sz="1600" b="1" dirty="0">
              <a:latin typeface="Arial" panose="020B0604020202020204" pitchFamily="34" charset="0"/>
              <a:cs typeface="Arial" panose="020B0604020202020204" pitchFamily="34" charset="0"/>
            </a:endParaRPr>
          </a:p>
        </p:txBody>
      </p:sp>
      <p:grpSp>
        <p:nvGrpSpPr>
          <p:cNvPr id="2" name="Gruppieren 1"/>
          <p:cNvGrpSpPr/>
          <p:nvPr/>
        </p:nvGrpSpPr>
        <p:grpSpPr>
          <a:xfrm>
            <a:off x="1187624" y="2204864"/>
            <a:ext cx="6480720" cy="2880320"/>
            <a:chOff x="539552" y="2204864"/>
            <a:chExt cx="6480720" cy="2880320"/>
          </a:xfrm>
        </p:grpSpPr>
        <p:sp>
          <p:nvSpPr>
            <p:cNvPr id="19" name="Freihandform 18"/>
            <p:cNvSpPr/>
            <p:nvPr/>
          </p:nvSpPr>
          <p:spPr>
            <a:xfrm>
              <a:off x="539552" y="2204864"/>
              <a:ext cx="6480720" cy="1368152"/>
            </a:xfrm>
            <a:custGeom>
              <a:avLst/>
              <a:gdLst>
                <a:gd name="connsiteX0" fmla="*/ 0 w 1701304"/>
                <a:gd name="connsiteY0" fmla="*/ 80570 h 805701"/>
                <a:gd name="connsiteX1" fmla="*/ 80570 w 1701304"/>
                <a:gd name="connsiteY1" fmla="*/ 0 h 805701"/>
                <a:gd name="connsiteX2" fmla="*/ 1620734 w 1701304"/>
                <a:gd name="connsiteY2" fmla="*/ 0 h 805701"/>
                <a:gd name="connsiteX3" fmla="*/ 1701304 w 1701304"/>
                <a:gd name="connsiteY3" fmla="*/ 80570 h 805701"/>
                <a:gd name="connsiteX4" fmla="*/ 1701304 w 1701304"/>
                <a:gd name="connsiteY4" fmla="*/ 725131 h 805701"/>
                <a:gd name="connsiteX5" fmla="*/ 1620734 w 1701304"/>
                <a:gd name="connsiteY5" fmla="*/ 805701 h 805701"/>
                <a:gd name="connsiteX6" fmla="*/ 80570 w 1701304"/>
                <a:gd name="connsiteY6" fmla="*/ 805701 h 805701"/>
                <a:gd name="connsiteX7" fmla="*/ 0 w 1701304"/>
                <a:gd name="connsiteY7" fmla="*/ 725131 h 805701"/>
                <a:gd name="connsiteX8" fmla="*/ 0 w 1701304"/>
                <a:gd name="connsiteY8" fmla="*/ 80570 h 80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1304" h="805701">
                  <a:moveTo>
                    <a:pt x="0" y="80570"/>
                  </a:moveTo>
                  <a:cubicBezTo>
                    <a:pt x="0" y="36072"/>
                    <a:pt x="36072" y="0"/>
                    <a:pt x="80570" y="0"/>
                  </a:cubicBezTo>
                  <a:lnTo>
                    <a:pt x="1620734" y="0"/>
                  </a:lnTo>
                  <a:cubicBezTo>
                    <a:pt x="1665232" y="0"/>
                    <a:pt x="1701304" y="36072"/>
                    <a:pt x="1701304" y="80570"/>
                  </a:cubicBezTo>
                  <a:lnTo>
                    <a:pt x="1701304" y="725131"/>
                  </a:lnTo>
                  <a:cubicBezTo>
                    <a:pt x="1701304" y="769629"/>
                    <a:pt x="1665232" y="805701"/>
                    <a:pt x="1620734" y="805701"/>
                  </a:cubicBezTo>
                  <a:lnTo>
                    <a:pt x="80570" y="805701"/>
                  </a:lnTo>
                  <a:cubicBezTo>
                    <a:pt x="36072" y="805701"/>
                    <a:pt x="0" y="769629"/>
                    <a:pt x="0" y="725131"/>
                  </a:cubicBezTo>
                  <a:lnTo>
                    <a:pt x="0" y="80570"/>
                  </a:lnTo>
                  <a:close/>
                </a:path>
              </a:pathLst>
            </a:custGeom>
            <a:solidFill>
              <a:schemeClr val="bg1">
                <a:lumMod val="95000"/>
              </a:schemeClr>
            </a:solidFill>
            <a:ln>
              <a:solidFill>
                <a:schemeClr val="bg1">
                  <a:lumMod val="50000"/>
                </a:schemeClr>
              </a:solidFill>
              <a:prstDash val="dash"/>
            </a:ln>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99798" tIns="99798" rIns="99798" bIns="99798" numCol="1" spcCol="1270" anchor="t" anchorCtr="0">
              <a:noAutofit/>
            </a:bodyPr>
            <a:lstStyle/>
            <a:p>
              <a:pPr lvl="0" algn="ctr" defTabSz="889000">
                <a:lnSpc>
                  <a:spcPct val="90000"/>
                </a:lnSpc>
                <a:spcBef>
                  <a:spcPct val="0"/>
                </a:spcBef>
                <a:spcAft>
                  <a:spcPct val="35000"/>
                </a:spcAft>
              </a:pPr>
              <a:r>
                <a:rPr lang="de-DE" kern="1200" dirty="0" smtClean="0">
                  <a:solidFill>
                    <a:schemeClr val="bg1">
                      <a:lumMod val="50000"/>
                    </a:schemeClr>
                  </a:solidFill>
                </a:rPr>
                <a:t>Berufliche Bildung</a:t>
              </a:r>
            </a:p>
            <a:p>
              <a:pPr lvl="0" algn="ctr" defTabSz="889000">
                <a:lnSpc>
                  <a:spcPct val="90000"/>
                </a:lnSpc>
                <a:spcBef>
                  <a:spcPct val="0"/>
                </a:spcBef>
                <a:spcAft>
                  <a:spcPct val="35000"/>
                </a:spcAft>
              </a:pPr>
              <a:endParaRPr lang="de-DE" dirty="0">
                <a:solidFill>
                  <a:schemeClr val="bg1">
                    <a:lumMod val="50000"/>
                  </a:schemeClr>
                </a:solidFill>
              </a:endParaRPr>
            </a:p>
            <a:p>
              <a:pPr lvl="0" algn="ctr" defTabSz="889000">
                <a:lnSpc>
                  <a:spcPct val="90000"/>
                </a:lnSpc>
                <a:spcBef>
                  <a:spcPct val="0"/>
                </a:spcBef>
                <a:spcAft>
                  <a:spcPct val="35000"/>
                </a:spcAft>
              </a:pPr>
              <a:endParaRPr lang="de-DE" kern="1200" dirty="0">
                <a:solidFill>
                  <a:schemeClr val="bg1">
                    <a:lumMod val="50000"/>
                  </a:schemeClr>
                </a:solidFill>
              </a:endParaRPr>
            </a:p>
          </p:txBody>
        </p:sp>
        <p:sp>
          <p:nvSpPr>
            <p:cNvPr id="14" name="Freihandform 13"/>
            <p:cNvSpPr/>
            <p:nvPr/>
          </p:nvSpPr>
          <p:spPr>
            <a:xfrm>
              <a:off x="539552" y="2780928"/>
              <a:ext cx="3090943" cy="1512168"/>
            </a:xfrm>
            <a:custGeom>
              <a:avLst/>
              <a:gdLst>
                <a:gd name="connsiteX0" fmla="*/ 0 w 1701304"/>
                <a:gd name="connsiteY0" fmla="*/ 80570 h 805701"/>
                <a:gd name="connsiteX1" fmla="*/ 80570 w 1701304"/>
                <a:gd name="connsiteY1" fmla="*/ 0 h 805701"/>
                <a:gd name="connsiteX2" fmla="*/ 1620734 w 1701304"/>
                <a:gd name="connsiteY2" fmla="*/ 0 h 805701"/>
                <a:gd name="connsiteX3" fmla="*/ 1701304 w 1701304"/>
                <a:gd name="connsiteY3" fmla="*/ 80570 h 805701"/>
                <a:gd name="connsiteX4" fmla="*/ 1701304 w 1701304"/>
                <a:gd name="connsiteY4" fmla="*/ 725131 h 805701"/>
                <a:gd name="connsiteX5" fmla="*/ 1620734 w 1701304"/>
                <a:gd name="connsiteY5" fmla="*/ 805701 h 805701"/>
                <a:gd name="connsiteX6" fmla="*/ 80570 w 1701304"/>
                <a:gd name="connsiteY6" fmla="*/ 805701 h 805701"/>
                <a:gd name="connsiteX7" fmla="*/ 0 w 1701304"/>
                <a:gd name="connsiteY7" fmla="*/ 725131 h 805701"/>
                <a:gd name="connsiteX8" fmla="*/ 0 w 1701304"/>
                <a:gd name="connsiteY8" fmla="*/ 80570 h 80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1304" h="805701">
                  <a:moveTo>
                    <a:pt x="0" y="80570"/>
                  </a:moveTo>
                  <a:cubicBezTo>
                    <a:pt x="0" y="36072"/>
                    <a:pt x="36072" y="0"/>
                    <a:pt x="80570" y="0"/>
                  </a:cubicBezTo>
                  <a:lnTo>
                    <a:pt x="1620734" y="0"/>
                  </a:lnTo>
                  <a:cubicBezTo>
                    <a:pt x="1665232" y="0"/>
                    <a:pt x="1701304" y="36072"/>
                    <a:pt x="1701304" y="80570"/>
                  </a:cubicBezTo>
                  <a:lnTo>
                    <a:pt x="1701304" y="725131"/>
                  </a:lnTo>
                  <a:cubicBezTo>
                    <a:pt x="1701304" y="769629"/>
                    <a:pt x="1665232" y="805701"/>
                    <a:pt x="1620734" y="805701"/>
                  </a:cubicBezTo>
                  <a:lnTo>
                    <a:pt x="80570" y="805701"/>
                  </a:lnTo>
                  <a:cubicBezTo>
                    <a:pt x="36072" y="805701"/>
                    <a:pt x="0" y="769629"/>
                    <a:pt x="0" y="725131"/>
                  </a:cubicBezTo>
                  <a:lnTo>
                    <a:pt x="0" y="80570"/>
                  </a:lnTo>
                  <a:close/>
                </a:path>
              </a:pathLst>
            </a:custGeom>
            <a:solidFill>
              <a:srgbClr val="F7994B"/>
            </a:solidFill>
            <a:ln>
              <a:noFill/>
            </a:ln>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99798" tIns="99798" rIns="99798" bIns="99798" numCol="1" spcCol="1270" anchor="ctr" anchorCtr="0">
              <a:noAutofit/>
            </a:bodyPr>
            <a:lstStyle/>
            <a:p>
              <a:pPr lvl="0" algn="ctr" defTabSz="889000">
                <a:lnSpc>
                  <a:spcPct val="90000"/>
                </a:lnSpc>
                <a:spcBef>
                  <a:spcPct val="0"/>
                </a:spcBef>
                <a:spcAft>
                  <a:spcPct val="35000"/>
                </a:spcAft>
              </a:pPr>
              <a:r>
                <a:rPr lang="de-DE" sz="2200" kern="1200" dirty="0" smtClean="0">
                  <a:latin typeface="Arial" panose="020B0604020202020204" pitchFamily="34" charset="0"/>
                  <a:cs typeface="Arial" panose="020B0604020202020204" pitchFamily="34" charset="0"/>
                </a:rPr>
                <a:t>Gemeinsamer Bildungsplan Sek I</a:t>
              </a:r>
              <a:endParaRPr lang="de-DE" sz="2200" kern="1200" dirty="0">
                <a:latin typeface="Arial" panose="020B0604020202020204" pitchFamily="34" charset="0"/>
                <a:cs typeface="Arial" panose="020B0604020202020204" pitchFamily="34" charset="0"/>
              </a:endParaRPr>
            </a:p>
          </p:txBody>
        </p:sp>
        <p:sp>
          <p:nvSpPr>
            <p:cNvPr id="9" name="Freihandform 8"/>
            <p:cNvSpPr/>
            <p:nvPr/>
          </p:nvSpPr>
          <p:spPr>
            <a:xfrm>
              <a:off x="3635896" y="2780928"/>
              <a:ext cx="3096344" cy="1512168"/>
            </a:xfrm>
            <a:custGeom>
              <a:avLst/>
              <a:gdLst>
                <a:gd name="connsiteX0" fmla="*/ 0 w 1701304"/>
                <a:gd name="connsiteY0" fmla="*/ 80570 h 805701"/>
                <a:gd name="connsiteX1" fmla="*/ 80570 w 1701304"/>
                <a:gd name="connsiteY1" fmla="*/ 0 h 805701"/>
                <a:gd name="connsiteX2" fmla="*/ 1620734 w 1701304"/>
                <a:gd name="connsiteY2" fmla="*/ 0 h 805701"/>
                <a:gd name="connsiteX3" fmla="*/ 1701304 w 1701304"/>
                <a:gd name="connsiteY3" fmla="*/ 80570 h 805701"/>
                <a:gd name="connsiteX4" fmla="*/ 1701304 w 1701304"/>
                <a:gd name="connsiteY4" fmla="*/ 725131 h 805701"/>
                <a:gd name="connsiteX5" fmla="*/ 1620734 w 1701304"/>
                <a:gd name="connsiteY5" fmla="*/ 805701 h 805701"/>
                <a:gd name="connsiteX6" fmla="*/ 80570 w 1701304"/>
                <a:gd name="connsiteY6" fmla="*/ 805701 h 805701"/>
                <a:gd name="connsiteX7" fmla="*/ 0 w 1701304"/>
                <a:gd name="connsiteY7" fmla="*/ 725131 h 805701"/>
                <a:gd name="connsiteX8" fmla="*/ 0 w 1701304"/>
                <a:gd name="connsiteY8" fmla="*/ 80570 h 80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1304" h="805701">
                  <a:moveTo>
                    <a:pt x="0" y="80570"/>
                  </a:moveTo>
                  <a:cubicBezTo>
                    <a:pt x="0" y="36072"/>
                    <a:pt x="36072" y="0"/>
                    <a:pt x="80570" y="0"/>
                  </a:cubicBezTo>
                  <a:lnTo>
                    <a:pt x="1620734" y="0"/>
                  </a:lnTo>
                  <a:cubicBezTo>
                    <a:pt x="1665232" y="0"/>
                    <a:pt x="1701304" y="36072"/>
                    <a:pt x="1701304" y="80570"/>
                  </a:cubicBezTo>
                  <a:lnTo>
                    <a:pt x="1701304" y="725131"/>
                  </a:lnTo>
                  <a:cubicBezTo>
                    <a:pt x="1701304" y="769629"/>
                    <a:pt x="1665232" y="805701"/>
                    <a:pt x="1620734" y="805701"/>
                  </a:cubicBezTo>
                  <a:lnTo>
                    <a:pt x="80570" y="805701"/>
                  </a:lnTo>
                  <a:cubicBezTo>
                    <a:pt x="36072" y="805701"/>
                    <a:pt x="0" y="769629"/>
                    <a:pt x="0" y="725131"/>
                  </a:cubicBezTo>
                  <a:lnTo>
                    <a:pt x="0" y="80570"/>
                  </a:lnTo>
                  <a:close/>
                </a:path>
              </a:pathLst>
            </a:custGeom>
            <a:solidFill>
              <a:srgbClr val="81CF6F"/>
            </a:solidFill>
            <a:ln>
              <a:noFill/>
            </a:ln>
          </p:spPr>
          <p:style>
            <a:lnRef idx="3">
              <a:schemeClr val="lt1"/>
            </a:lnRef>
            <a:fillRef idx="1">
              <a:schemeClr val="accent3"/>
            </a:fillRef>
            <a:effectRef idx="1">
              <a:schemeClr val="accent3"/>
            </a:effectRef>
            <a:fontRef idx="minor">
              <a:schemeClr val="lt1"/>
            </a:fontRef>
          </p:style>
          <p:txBody>
            <a:bodyPr spcFirstLastPara="0" vert="horz" wrap="square" lIns="99798" tIns="99798" rIns="99798" bIns="99798" numCol="1" spcCol="1270" anchor="ctr" anchorCtr="0">
              <a:noAutofit/>
            </a:bodyPr>
            <a:lstStyle/>
            <a:p>
              <a:pPr algn="ctr" defTabSz="889000">
                <a:lnSpc>
                  <a:spcPct val="90000"/>
                </a:lnSpc>
                <a:spcAft>
                  <a:spcPct val="35000"/>
                </a:spcAft>
              </a:pPr>
              <a:r>
                <a:rPr lang="de-DE" sz="2200" dirty="0" smtClean="0">
                  <a:latin typeface="Arial" panose="020B0604020202020204" pitchFamily="34" charset="0"/>
                  <a:cs typeface="Arial" panose="020B0604020202020204" pitchFamily="34" charset="0"/>
                </a:rPr>
                <a:t>Bildungsplan  </a:t>
              </a:r>
              <a:r>
                <a:rPr lang="de-DE" sz="2200" dirty="0">
                  <a:latin typeface="Arial" panose="020B0604020202020204" pitchFamily="34" charset="0"/>
                  <a:cs typeface="Arial" panose="020B0604020202020204" pitchFamily="34" charset="0"/>
                </a:rPr>
                <a:t>Gymnasium</a:t>
              </a:r>
            </a:p>
          </p:txBody>
        </p:sp>
        <p:sp>
          <p:nvSpPr>
            <p:cNvPr id="7" name="Freihandform 6"/>
            <p:cNvSpPr/>
            <p:nvPr/>
          </p:nvSpPr>
          <p:spPr>
            <a:xfrm>
              <a:off x="539552" y="4293096"/>
              <a:ext cx="6192688" cy="792088"/>
            </a:xfrm>
            <a:custGeom>
              <a:avLst/>
              <a:gdLst>
                <a:gd name="connsiteX0" fmla="*/ 0 w 1701304"/>
                <a:gd name="connsiteY0" fmla="*/ 80570 h 805701"/>
                <a:gd name="connsiteX1" fmla="*/ 80570 w 1701304"/>
                <a:gd name="connsiteY1" fmla="*/ 0 h 805701"/>
                <a:gd name="connsiteX2" fmla="*/ 1620734 w 1701304"/>
                <a:gd name="connsiteY2" fmla="*/ 0 h 805701"/>
                <a:gd name="connsiteX3" fmla="*/ 1701304 w 1701304"/>
                <a:gd name="connsiteY3" fmla="*/ 80570 h 805701"/>
                <a:gd name="connsiteX4" fmla="*/ 1701304 w 1701304"/>
                <a:gd name="connsiteY4" fmla="*/ 725131 h 805701"/>
                <a:gd name="connsiteX5" fmla="*/ 1620734 w 1701304"/>
                <a:gd name="connsiteY5" fmla="*/ 805701 h 805701"/>
                <a:gd name="connsiteX6" fmla="*/ 80570 w 1701304"/>
                <a:gd name="connsiteY6" fmla="*/ 805701 h 805701"/>
                <a:gd name="connsiteX7" fmla="*/ 0 w 1701304"/>
                <a:gd name="connsiteY7" fmla="*/ 725131 h 805701"/>
                <a:gd name="connsiteX8" fmla="*/ 0 w 1701304"/>
                <a:gd name="connsiteY8" fmla="*/ 80570 h 80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1304" h="805701">
                  <a:moveTo>
                    <a:pt x="0" y="80570"/>
                  </a:moveTo>
                  <a:cubicBezTo>
                    <a:pt x="0" y="36072"/>
                    <a:pt x="36072" y="0"/>
                    <a:pt x="80570" y="0"/>
                  </a:cubicBezTo>
                  <a:lnTo>
                    <a:pt x="1620734" y="0"/>
                  </a:lnTo>
                  <a:cubicBezTo>
                    <a:pt x="1665232" y="0"/>
                    <a:pt x="1701304" y="36072"/>
                    <a:pt x="1701304" y="80570"/>
                  </a:cubicBezTo>
                  <a:lnTo>
                    <a:pt x="1701304" y="725131"/>
                  </a:lnTo>
                  <a:cubicBezTo>
                    <a:pt x="1701304" y="769629"/>
                    <a:pt x="1665232" y="805701"/>
                    <a:pt x="1620734" y="805701"/>
                  </a:cubicBezTo>
                  <a:lnTo>
                    <a:pt x="80570" y="805701"/>
                  </a:lnTo>
                  <a:cubicBezTo>
                    <a:pt x="36072" y="805701"/>
                    <a:pt x="0" y="769629"/>
                    <a:pt x="0" y="725131"/>
                  </a:cubicBezTo>
                  <a:lnTo>
                    <a:pt x="0" y="80570"/>
                  </a:lnTo>
                  <a:close/>
                </a:path>
              </a:pathLst>
            </a:custGeom>
            <a:ln>
              <a:noFill/>
            </a:ln>
          </p:spPr>
          <p:style>
            <a:lnRef idx="3">
              <a:schemeClr val="lt1"/>
            </a:lnRef>
            <a:fillRef idx="1">
              <a:schemeClr val="accent2"/>
            </a:fillRef>
            <a:effectRef idx="1">
              <a:schemeClr val="accent2"/>
            </a:effectRef>
            <a:fontRef idx="minor">
              <a:schemeClr val="lt1"/>
            </a:fontRef>
          </p:style>
          <p:txBody>
            <a:bodyPr spcFirstLastPara="0" vert="horz" wrap="square" lIns="99798" tIns="99798" rIns="99798" bIns="99798" numCol="1" spcCol="1270" anchor="ctr" anchorCtr="0">
              <a:noAutofit/>
            </a:bodyPr>
            <a:lstStyle/>
            <a:p>
              <a:pPr lvl="0" algn="ctr" defTabSz="889000">
                <a:lnSpc>
                  <a:spcPct val="90000"/>
                </a:lnSpc>
                <a:spcBef>
                  <a:spcPct val="0"/>
                </a:spcBef>
                <a:spcAft>
                  <a:spcPct val="35000"/>
                </a:spcAft>
              </a:pPr>
              <a:r>
                <a:rPr lang="de-DE" sz="2200" kern="1200" dirty="0" smtClean="0">
                  <a:latin typeface="Arial" panose="020B0604020202020204" pitchFamily="34" charset="0"/>
                  <a:cs typeface="Arial" panose="020B0604020202020204" pitchFamily="34" charset="0"/>
                </a:rPr>
                <a:t>Bildungsplan Grundschule</a:t>
              </a:r>
              <a:endParaRPr lang="de-DE" sz="2200" kern="1200" dirty="0">
                <a:latin typeface="Arial" panose="020B0604020202020204" pitchFamily="34" charset="0"/>
                <a:cs typeface="Arial" panose="020B0604020202020204" pitchFamily="34" charset="0"/>
              </a:endParaRPr>
            </a:p>
          </p:txBody>
        </p:sp>
        <p:sp>
          <p:nvSpPr>
            <p:cNvPr id="18" name="Pfeil nach oben 17"/>
            <p:cNvSpPr/>
            <p:nvPr/>
          </p:nvSpPr>
          <p:spPr>
            <a:xfrm>
              <a:off x="611560" y="3789040"/>
              <a:ext cx="774086" cy="936103"/>
            </a:xfrm>
            <a:prstGeom prst="upArrow">
              <a:avLst/>
            </a:prstGeom>
            <a:ln>
              <a:no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de-DE" sz="2800"/>
            </a:p>
          </p:txBody>
        </p:sp>
        <p:sp>
          <p:nvSpPr>
            <p:cNvPr id="21" name="Pfeil nach oben 20"/>
            <p:cNvSpPr/>
            <p:nvPr/>
          </p:nvSpPr>
          <p:spPr>
            <a:xfrm rot="10800000">
              <a:off x="1187624" y="4077072"/>
              <a:ext cx="774086" cy="720080"/>
            </a:xfrm>
            <a:prstGeom prst="upArrow">
              <a:avLst/>
            </a:prstGeom>
            <a:solidFill>
              <a:srgbClr val="F79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a:p>
          </p:txBody>
        </p:sp>
        <p:sp>
          <p:nvSpPr>
            <p:cNvPr id="27" name="Pfeil nach oben 26"/>
            <p:cNvSpPr/>
            <p:nvPr/>
          </p:nvSpPr>
          <p:spPr>
            <a:xfrm>
              <a:off x="5958154" y="3789041"/>
              <a:ext cx="774086" cy="936103"/>
            </a:xfrm>
            <a:prstGeom prst="upArrow">
              <a:avLst/>
            </a:prstGeom>
            <a:ln>
              <a:no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de-DE" sz="2800"/>
            </a:p>
          </p:txBody>
        </p:sp>
        <p:sp>
          <p:nvSpPr>
            <p:cNvPr id="28" name="Pfeil nach oben 27"/>
            <p:cNvSpPr/>
            <p:nvPr/>
          </p:nvSpPr>
          <p:spPr>
            <a:xfrm rot="10800000">
              <a:off x="5382090" y="4077069"/>
              <a:ext cx="774086" cy="720082"/>
            </a:xfrm>
            <a:prstGeom prst="upArrow">
              <a:avLst/>
            </a:prstGeom>
            <a:solidFill>
              <a:srgbClr val="81CF6F"/>
            </a:solidFill>
            <a:ln>
              <a:noFill/>
            </a:ln>
            <a:effectLst/>
          </p:spPr>
          <p:style>
            <a:lnRef idx="3">
              <a:schemeClr val="lt1"/>
            </a:lnRef>
            <a:fillRef idx="1">
              <a:schemeClr val="accent3"/>
            </a:fillRef>
            <a:effectRef idx="1">
              <a:schemeClr val="accent3"/>
            </a:effectRef>
            <a:fontRef idx="minor">
              <a:schemeClr val="lt1"/>
            </a:fontRef>
          </p:style>
          <p:txBody>
            <a:bodyPr spcFirstLastPara="0" vert="horz" wrap="square" lIns="99798" tIns="99798" rIns="99798" bIns="99798" numCol="1" spcCol="1270" anchor="ctr" anchorCtr="0">
              <a:noAutofit/>
            </a:bodyPr>
            <a:lstStyle/>
            <a:p>
              <a:pPr algn="ctr" defTabSz="889000">
                <a:lnSpc>
                  <a:spcPct val="90000"/>
                </a:lnSpc>
                <a:spcAft>
                  <a:spcPct val="35000"/>
                </a:spcAft>
              </a:pPr>
              <a:endParaRPr lang="de-DE"/>
            </a:p>
          </p:txBody>
        </p:sp>
        <p:sp>
          <p:nvSpPr>
            <p:cNvPr id="30" name="Pfeil nach oben 29"/>
            <p:cNvSpPr/>
            <p:nvPr/>
          </p:nvSpPr>
          <p:spPr>
            <a:xfrm rot="5400000">
              <a:off x="3455876" y="3465003"/>
              <a:ext cx="720080" cy="792088"/>
            </a:xfrm>
            <a:prstGeom prst="upArrow">
              <a:avLst/>
            </a:prstGeom>
            <a:solidFill>
              <a:srgbClr val="F79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a:p>
          </p:txBody>
        </p:sp>
        <p:sp>
          <p:nvSpPr>
            <p:cNvPr id="31" name="Pfeil nach oben 30"/>
            <p:cNvSpPr/>
            <p:nvPr/>
          </p:nvSpPr>
          <p:spPr>
            <a:xfrm rot="16200000">
              <a:off x="3131840" y="2924944"/>
              <a:ext cx="720080" cy="720079"/>
            </a:xfrm>
            <a:prstGeom prst="upArrow">
              <a:avLst/>
            </a:prstGeom>
            <a:solidFill>
              <a:srgbClr val="81CF6F"/>
            </a:solidFill>
            <a:ln>
              <a:noFill/>
            </a:ln>
            <a:effectLst/>
          </p:spPr>
          <p:style>
            <a:lnRef idx="3">
              <a:schemeClr val="lt1"/>
            </a:lnRef>
            <a:fillRef idx="1">
              <a:schemeClr val="accent3"/>
            </a:fillRef>
            <a:effectRef idx="1">
              <a:schemeClr val="accent3"/>
            </a:effectRef>
            <a:fontRef idx="minor">
              <a:schemeClr val="lt1"/>
            </a:fontRef>
          </p:style>
          <p:txBody>
            <a:bodyPr spcFirstLastPara="0" vert="horz" wrap="square" lIns="99798" tIns="99798" rIns="99798" bIns="99798" numCol="1" spcCol="1270" anchor="ctr" anchorCtr="0">
              <a:noAutofit/>
            </a:bodyPr>
            <a:lstStyle/>
            <a:p>
              <a:pPr algn="ctr" defTabSz="889000">
                <a:lnSpc>
                  <a:spcPct val="90000"/>
                </a:lnSpc>
                <a:spcAft>
                  <a:spcPct val="35000"/>
                </a:spcAft>
              </a:pPr>
              <a:endParaRPr lang="de-DE"/>
            </a:p>
          </p:txBody>
        </p:sp>
        <p:sp>
          <p:nvSpPr>
            <p:cNvPr id="20" name="Pfeil nach oben 19"/>
            <p:cNvSpPr/>
            <p:nvPr/>
          </p:nvSpPr>
          <p:spPr>
            <a:xfrm rot="10800000">
              <a:off x="1259632" y="2492895"/>
              <a:ext cx="774086" cy="720080"/>
            </a:xfrm>
            <a:prstGeom prst="upArrow">
              <a:avLst/>
            </a:prstGeom>
            <a:solidFill>
              <a:schemeClr val="bg1">
                <a:lumMod val="9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a:solidFill>
                  <a:schemeClr val="bg1">
                    <a:lumMod val="50000"/>
                  </a:schemeClr>
                </a:solidFill>
              </a:endParaRPr>
            </a:p>
          </p:txBody>
        </p:sp>
        <p:sp>
          <p:nvSpPr>
            <p:cNvPr id="22" name="Pfeil nach oben 21"/>
            <p:cNvSpPr/>
            <p:nvPr/>
          </p:nvSpPr>
          <p:spPr>
            <a:xfrm>
              <a:off x="629562" y="2348880"/>
              <a:ext cx="774086" cy="648072"/>
            </a:xfrm>
            <a:prstGeom prst="upArrow">
              <a:avLst/>
            </a:prstGeom>
            <a:solidFill>
              <a:srgbClr val="F79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a:p>
          </p:txBody>
        </p:sp>
        <p:sp>
          <p:nvSpPr>
            <p:cNvPr id="23" name="Pfeil nach oben 22"/>
            <p:cNvSpPr/>
            <p:nvPr/>
          </p:nvSpPr>
          <p:spPr>
            <a:xfrm rot="10800000">
              <a:off x="5310082" y="2492895"/>
              <a:ext cx="774086" cy="720080"/>
            </a:xfrm>
            <a:prstGeom prst="upArrow">
              <a:avLst/>
            </a:prstGeom>
            <a:solidFill>
              <a:schemeClr val="bg1">
                <a:lumMod val="9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a:solidFill>
                  <a:schemeClr val="bg1">
                    <a:lumMod val="50000"/>
                  </a:schemeClr>
                </a:solidFill>
              </a:endParaRPr>
            </a:p>
          </p:txBody>
        </p:sp>
        <p:sp>
          <p:nvSpPr>
            <p:cNvPr id="24" name="Pfeil nach oben 23"/>
            <p:cNvSpPr/>
            <p:nvPr/>
          </p:nvSpPr>
          <p:spPr>
            <a:xfrm>
              <a:off x="6012160" y="2348880"/>
              <a:ext cx="774086" cy="648072"/>
            </a:xfrm>
            <a:prstGeom prst="upArrow">
              <a:avLst/>
            </a:prstGeom>
            <a:solidFill>
              <a:srgbClr val="81CF6F"/>
            </a:solidFill>
            <a:ln>
              <a:noFill/>
            </a:ln>
            <a:effectLst/>
          </p:spPr>
          <p:style>
            <a:lnRef idx="3">
              <a:schemeClr val="lt1"/>
            </a:lnRef>
            <a:fillRef idx="1">
              <a:schemeClr val="accent3"/>
            </a:fillRef>
            <a:effectRef idx="1">
              <a:schemeClr val="accent3"/>
            </a:effectRef>
            <a:fontRef idx="minor">
              <a:schemeClr val="lt1"/>
            </a:fontRef>
          </p:style>
          <p:txBody>
            <a:bodyPr spcFirstLastPara="0" vert="horz" wrap="square" lIns="99798" tIns="99798" rIns="99798" bIns="99798" numCol="1" spcCol="1270" anchor="t" anchorCtr="0">
              <a:noAutofit/>
            </a:bodyPr>
            <a:lstStyle/>
            <a:p>
              <a:pPr algn="ctr" defTabSz="889000">
                <a:lnSpc>
                  <a:spcPct val="90000"/>
                </a:lnSpc>
                <a:spcAft>
                  <a:spcPct val="35000"/>
                </a:spcAft>
              </a:pPr>
              <a:endParaRPr lang="de-DE" sz="1600"/>
            </a:p>
          </p:txBody>
        </p:sp>
      </p:grpSp>
      <p:sp>
        <p:nvSpPr>
          <p:cNvPr id="25" name="Abgerundetes Rechteck 24"/>
          <p:cNvSpPr/>
          <p:nvPr/>
        </p:nvSpPr>
        <p:spPr>
          <a:xfrm>
            <a:off x="971600" y="1556792"/>
            <a:ext cx="6264696" cy="432048"/>
          </a:xfrm>
          <a:prstGeom prst="roundRect">
            <a:avLst/>
          </a:prstGeom>
          <a:noFill/>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2000" dirty="0">
                <a:latin typeface="Arial" panose="020B0604020202020204" pitchFamily="34" charset="0"/>
                <a:cs typeface="Arial" panose="020B0604020202020204" pitchFamily="34" charset="0"/>
              </a:rPr>
              <a:t>Horizontale Abstimmung</a:t>
            </a:r>
          </a:p>
        </p:txBody>
      </p:sp>
      <p:sp>
        <p:nvSpPr>
          <p:cNvPr id="34" name="Abgerundetes Rechteck 33"/>
          <p:cNvSpPr/>
          <p:nvPr/>
        </p:nvSpPr>
        <p:spPr>
          <a:xfrm>
            <a:off x="1124000" y="5373216"/>
            <a:ext cx="6264696" cy="432048"/>
          </a:xfrm>
          <a:prstGeom prst="roundRect">
            <a:avLst/>
          </a:prstGeom>
          <a:noFill/>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2000" dirty="0" smtClean="0">
                <a:latin typeface="Arial" panose="020B0604020202020204" pitchFamily="34" charset="0"/>
                <a:cs typeface="Arial" panose="020B0604020202020204" pitchFamily="34" charset="0"/>
              </a:rPr>
              <a:t>Weiterentwicklung der Kompetenzformulierungen – </a:t>
            </a:r>
            <a:r>
              <a:rPr lang="de-DE" sz="1800" dirty="0" smtClean="0">
                <a:latin typeface="Arial" panose="020B0604020202020204" pitchFamily="34" charset="0"/>
                <a:cs typeface="Arial" panose="020B0604020202020204" pitchFamily="34" charset="0"/>
              </a:rPr>
              <a:t>Präzisierung und Abstimmung mit KMK-Standards</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553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hteck 4"/>
          <p:cNvSpPr>
            <a:spLocks noChangeArrowheads="1"/>
          </p:cNvSpPr>
          <p:nvPr/>
        </p:nvSpPr>
        <p:spPr bwMode="auto">
          <a:xfrm>
            <a:off x="0" y="962496"/>
            <a:ext cx="9144000" cy="522288"/>
          </a:xfrm>
          <a:prstGeom prst="rect">
            <a:avLst/>
          </a:prstGeom>
          <a:noFill/>
          <a:ln w="9525">
            <a:noFill/>
            <a:miter lim="800000"/>
            <a:headEnd/>
            <a:tailEnd/>
          </a:ln>
        </p:spPr>
        <p:txBody>
          <a:bodyPr wrap="square">
            <a:spAutoFit/>
          </a:bodyPr>
          <a:lstStyle/>
          <a:p>
            <a:pPr algn="ctr"/>
            <a:r>
              <a:rPr lang="de-DE" sz="2800" dirty="0" smtClean="0">
                <a:latin typeface="Calibri"/>
                <a:cs typeface="Calibri"/>
              </a:rPr>
              <a:t>Eckpunkte </a:t>
            </a:r>
            <a:r>
              <a:rPr lang="de-DE" sz="2800" dirty="0">
                <a:latin typeface="Calibri"/>
                <a:cs typeface="Calibri"/>
              </a:rPr>
              <a:t>der </a:t>
            </a:r>
            <a:r>
              <a:rPr lang="de-DE" sz="2800" dirty="0" smtClean="0">
                <a:latin typeface="Calibri"/>
                <a:cs typeface="Calibri"/>
              </a:rPr>
              <a:t>Bildungsplanreform 2016</a:t>
            </a:r>
            <a:endParaRPr lang="de-DE" sz="2800" dirty="0">
              <a:latin typeface="Calibri"/>
              <a:cs typeface="Calibri"/>
            </a:endParaRPr>
          </a:p>
        </p:txBody>
      </p:sp>
      <p:pic>
        <p:nvPicPr>
          <p:cNvPr id="4" name="Bild 3"/>
          <p:cNvPicPr>
            <a:picLocks noChangeAspect="1"/>
          </p:cNvPicPr>
          <p:nvPr/>
        </p:nvPicPr>
        <p:blipFill>
          <a:blip r:embed="rId3"/>
          <a:stretch>
            <a:fillRect/>
          </a:stretch>
        </p:blipFill>
        <p:spPr>
          <a:xfrm>
            <a:off x="7563172" y="1124744"/>
            <a:ext cx="1257300" cy="1778000"/>
          </a:xfrm>
          <a:prstGeom prst="rect">
            <a:avLst/>
          </a:prstGeom>
        </p:spPr>
      </p:pic>
      <p:sp>
        <p:nvSpPr>
          <p:cNvPr id="5" name="Textfeld 4"/>
          <p:cNvSpPr txBox="1"/>
          <p:nvPr/>
        </p:nvSpPr>
        <p:spPr>
          <a:xfrm>
            <a:off x="251520" y="6309320"/>
            <a:ext cx="504056" cy="261610"/>
          </a:xfrm>
          <a:prstGeom prst="rect">
            <a:avLst/>
          </a:prstGeom>
          <a:noFill/>
        </p:spPr>
        <p:txBody>
          <a:bodyPr wrap="square" rtlCol="0">
            <a:spAutoFit/>
          </a:bodyPr>
          <a:lstStyle/>
          <a:p>
            <a:r>
              <a:rPr lang="de-DE" sz="1100" dirty="0">
                <a:latin typeface="Arial" panose="020B0604020202020204" pitchFamily="34" charset="0"/>
                <a:cs typeface="Arial" panose="020B0604020202020204" pitchFamily="34" charset="0"/>
              </a:rPr>
              <a:t>5</a:t>
            </a:r>
          </a:p>
        </p:txBody>
      </p:sp>
      <p:grpSp>
        <p:nvGrpSpPr>
          <p:cNvPr id="10" name="Gruppieren 9"/>
          <p:cNvGrpSpPr/>
          <p:nvPr/>
        </p:nvGrpSpPr>
        <p:grpSpPr>
          <a:xfrm>
            <a:off x="467544" y="1830047"/>
            <a:ext cx="6912767" cy="3831201"/>
            <a:chOff x="467544" y="1773169"/>
            <a:chExt cx="6912767" cy="3831201"/>
          </a:xfrm>
        </p:grpSpPr>
        <p:sp>
          <p:nvSpPr>
            <p:cNvPr id="11" name="Freihandform 10"/>
            <p:cNvSpPr/>
            <p:nvPr/>
          </p:nvSpPr>
          <p:spPr>
            <a:xfrm>
              <a:off x="2843807" y="1850750"/>
              <a:ext cx="4536503" cy="955763"/>
            </a:xfrm>
            <a:custGeom>
              <a:avLst/>
              <a:gdLst>
                <a:gd name="connsiteX0" fmla="*/ 199319 w 1195888"/>
                <a:gd name="connsiteY0" fmla="*/ 0 h 4424171"/>
                <a:gd name="connsiteX1" fmla="*/ 996569 w 1195888"/>
                <a:gd name="connsiteY1" fmla="*/ 0 h 4424171"/>
                <a:gd name="connsiteX2" fmla="*/ 1195888 w 1195888"/>
                <a:gd name="connsiteY2" fmla="*/ 199319 h 4424171"/>
                <a:gd name="connsiteX3" fmla="*/ 1195888 w 1195888"/>
                <a:gd name="connsiteY3" fmla="*/ 4424171 h 4424171"/>
                <a:gd name="connsiteX4" fmla="*/ 1195888 w 1195888"/>
                <a:gd name="connsiteY4" fmla="*/ 4424171 h 4424171"/>
                <a:gd name="connsiteX5" fmla="*/ 0 w 1195888"/>
                <a:gd name="connsiteY5" fmla="*/ 4424171 h 4424171"/>
                <a:gd name="connsiteX6" fmla="*/ 0 w 1195888"/>
                <a:gd name="connsiteY6" fmla="*/ 4424171 h 4424171"/>
                <a:gd name="connsiteX7" fmla="*/ 0 w 1195888"/>
                <a:gd name="connsiteY7" fmla="*/ 199319 h 4424171"/>
                <a:gd name="connsiteX8" fmla="*/ 199319 w 1195888"/>
                <a:gd name="connsiteY8" fmla="*/ 0 h 44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888" h="4424171">
                  <a:moveTo>
                    <a:pt x="1195888" y="737379"/>
                  </a:moveTo>
                  <a:lnTo>
                    <a:pt x="1195888" y="3686792"/>
                  </a:lnTo>
                  <a:cubicBezTo>
                    <a:pt x="1195888" y="4094035"/>
                    <a:pt x="1171766" y="4424169"/>
                    <a:pt x="1142010" y="4424169"/>
                  </a:cubicBezTo>
                  <a:lnTo>
                    <a:pt x="0" y="4424169"/>
                  </a:lnTo>
                  <a:lnTo>
                    <a:pt x="0" y="4424169"/>
                  </a:lnTo>
                  <a:lnTo>
                    <a:pt x="0" y="2"/>
                  </a:lnTo>
                  <a:lnTo>
                    <a:pt x="0" y="2"/>
                  </a:lnTo>
                  <a:lnTo>
                    <a:pt x="1142010" y="2"/>
                  </a:lnTo>
                  <a:cubicBezTo>
                    <a:pt x="1171766" y="2"/>
                    <a:pt x="1195888" y="330136"/>
                    <a:pt x="1195888" y="737379"/>
                  </a:cubicBezTo>
                  <a:close/>
                </a:path>
              </a:pathLst>
            </a:cu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108000" tIns="72000" rIns="108000" bIns="72000" numCol="1" spcCol="1270" anchor="ctr" anchorCtr="0">
              <a:noAutofit/>
            </a:bodyPr>
            <a:lstStyle/>
            <a:p>
              <a:pPr marL="228600" lvl="1" indent="-228600" algn="l" defTabSz="933450">
                <a:lnSpc>
                  <a:spcPct val="90000"/>
                </a:lnSpc>
                <a:spcBef>
                  <a:spcPct val="0"/>
                </a:spcBef>
                <a:spcAft>
                  <a:spcPct val="15000"/>
                </a:spcAft>
                <a:buChar char="••"/>
              </a:pPr>
              <a:r>
                <a:rPr lang="de-DE" sz="1800" kern="1200" dirty="0" smtClean="0">
                  <a:latin typeface="Arial" panose="020B0604020202020204" pitchFamily="34" charset="0"/>
                  <a:cs typeface="Arial" panose="020B0604020202020204" pitchFamily="34" charset="0"/>
                </a:rPr>
                <a:t>Verhältnis von ¾ zu ¼ </a:t>
              </a:r>
              <a:endParaRPr lang="de-DE" sz="1800" kern="1200" dirty="0">
                <a:latin typeface="Arial" panose="020B0604020202020204" pitchFamily="34" charset="0"/>
                <a:cs typeface="Arial" panose="020B0604020202020204" pitchFamily="34" charset="0"/>
              </a:endParaRPr>
            </a:p>
          </p:txBody>
        </p:sp>
        <p:sp>
          <p:nvSpPr>
            <p:cNvPr id="12" name="Freihandform 11"/>
            <p:cNvSpPr/>
            <p:nvPr/>
          </p:nvSpPr>
          <p:spPr>
            <a:xfrm>
              <a:off x="467544" y="1773169"/>
              <a:ext cx="2160240" cy="1079767"/>
            </a:xfrm>
            <a:custGeom>
              <a:avLst/>
              <a:gdLst>
                <a:gd name="connsiteX0" fmla="*/ 0 w 2488596"/>
                <a:gd name="connsiteY0" fmla="*/ 225179 h 1351048"/>
                <a:gd name="connsiteX1" fmla="*/ 225179 w 2488596"/>
                <a:gd name="connsiteY1" fmla="*/ 0 h 1351048"/>
                <a:gd name="connsiteX2" fmla="*/ 2263417 w 2488596"/>
                <a:gd name="connsiteY2" fmla="*/ 0 h 1351048"/>
                <a:gd name="connsiteX3" fmla="*/ 2488596 w 2488596"/>
                <a:gd name="connsiteY3" fmla="*/ 225179 h 1351048"/>
                <a:gd name="connsiteX4" fmla="*/ 2488596 w 2488596"/>
                <a:gd name="connsiteY4" fmla="*/ 1125869 h 1351048"/>
                <a:gd name="connsiteX5" fmla="*/ 2263417 w 2488596"/>
                <a:gd name="connsiteY5" fmla="*/ 1351048 h 1351048"/>
                <a:gd name="connsiteX6" fmla="*/ 225179 w 2488596"/>
                <a:gd name="connsiteY6" fmla="*/ 1351048 h 1351048"/>
                <a:gd name="connsiteX7" fmla="*/ 0 w 2488596"/>
                <a:gd name="connsiteY7" fmla="*/ 1125869 h 1351048"/>
                <a:gd name="connsiteX8" fmla="*/ 0 w 2488596"/>
                <a:gd name="connsiteY8" fmla="*/ 225179 h 135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8596" h="1351048">
                  <a:moveTo>
                    <a:pt x="0" y="225179"/>
                  </a:moveTo>
                  <a:cubicBezTo>
                    <a:pt x="0" y="100816"/>
                    <a:pt x="100816" y="0"/>
                    <a:pt x="225179" y="0"/>
                  </a:cubicBezTo>
                  <a:lnTo>
                    <a:pt x="2263417" y="0"/>
                  </a:lnTo>
                  <a:cubicBezTo>
                    <a:pt x="2387780" y="0"/>
                    <a:pt x="2488596" y="100816"/>
                    <a:pt x="2488596" y="225179"/>
                  </a:cubicBezTo>
                  <a:lnTo>
                    <a:pt x="2488596" y="1125869"/>
                  </a:lnTo>
                  <a:cubicBezTo>
                    <a:pt x="2488596" y="1250232"/>
                    <a:pt x="2387780" y="1351048"/>
                    <a:pt x="2263417" y="1351048"/>
                  </a:cubicBezTo>
                  <a:lnTo>
                    <a:pt x="225179" y="1351048"/>
                  </a:lnTo>
                  <a:cubicBezTo>
                    <a:pt x="100816" y="1351048"/>
                    <a:pt x="0" y="1250232"/>
                    <a:pt x="0" y="1125869"/>
                  </a:cubicBezTo>
                  <a:lnTo>
                    <a:pt x="0" y="225179"/>
                  </a:lnTo>
                  <a:close/>
                </a:path>
              </a:pathLst>
            </a:cu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spcFirstLastPara="0" vert="horz" wrap="square" lIns="134533" tIns="100243" rIns="134533" bIns="100243" numCol="1" spcCol="1270" anchor="ctr" anchorCtr="0">
              <a:noAutofit/>
            </a:bodyPr>
            <a:lstStyle/>
            <a:p>
              <a:pPr lvl="0" algn="ctr" defTabSz="800100">
                <a:lnSpc>
                  <a:spcPct val="90000"/>
                </a:lnSpc>
                <a:spcBef>
                  <a:spcPct val="0"/>
                </a:spcBef>
                <a:spcAft>
                  <a:spcPct val="35000"/>
                </a:spcAft>
              </a:pPr>
              <a:r>
                <a:rPr lang="de-DE" sz="1800" kern="1200" dirty="0" smtClean="0">
                  <a:solidFill>
                    <a:srgbClr val="000000"/>
                  </a:solidFill>
                  <a:latin typeface="Arial" charset="0"/>
                  <a:cs typeface="Arial" charset="0"/>
                </a:rPr>
                <a:t>Kern- und Schulcurriculum </a:t>
              </a:r>
              <a:endParaRPr lang="de-DE" sz="1800" kern="1200" dirty="0"/>
            </a:p>
          </p:txBody>
        </p:sp>
        <p:sp>
          <p:nvSpPr>
            <p:cNvPr id="13" name="Freihandform 12"/>
            <p:cNvSpPr/>
            <p:nvPr/>
          </p:nvSpPr>
          <p:spPr>
            <a:xfrm>
              <a:off x="2843808" y="3356992"/>
              <a:ext cx="4536503" cy="2233471"/>
            </a:xfrm>
            <a:custGeom>
              <a:avLst/>
              <a:gdLst>
                <a:gd name="connsiteX0" fmla="*/ 425459 w 2552700"/>
                <a:gd name="connsiteY0" fmla="*/ 0 h 4424171"/>
                <a:gd name="connsiteX1" fmla="*/ 2127241 w 2552700"/>
                <a:gd name="connsiteY1" fmla="*/ 0 h 4424171"/>
                <a:gd name="connsiteX2" fmla="*/ 2552700 w 2552700"/>
                <a:gd name="connsiteY2" fmla="*/ 425459 h 4424171"/>
                <a:gd name="connsiteX3" fmla="*/ 2552700 w 2552700"/>
                <a:gd name="connsiteY3" fmla="*/ 4424171 h 4424171"/>
                <a:gd name="connsiteX4" fmla="*/ 2552700 w 2552700"/>
                <a:gd name="connsiteY4" fmla="*/ 4424171 h 4424171"/>
                <a:gd name="connsiteX5" fmla="*/ 0 w 2552700"/>
                <a:gd name="connsiteY5" fmla="*/ 4424171 h 4424171"/>
                <a:gd name="connsiteX6" fmla="*/ 0 w 2552700"/>
                <a:gd name="connsiteY6" fmla="*/ 4424171 h 4424171"/>
                <a:gd name="connsiteX7" fmla="*/ 0 w 2552700"/>
                <a:gd name="connsiteY7" fmla="*/ 425459 h 4424171"/>
                <a:gd name="connsiteX8" fmla="*/ 425459 w 2552700"/>
                <a:gd name="connsiteY8" fmla="*/ 0 h 44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2700" h="4424171">
                  <a:moveTo>
                    <a:pt x="2552700" y="737378"/>
                  </a:moveTo>
                  <a:lnTo>
                    <a:pt x="2552700" y="3686793"/>
                  </a:lnTo>
                  <a:cubicBezTo>
                    <a:pt x="2552700" y="4094036"/>
                    <a:pt x="2442792" y="4424170"/>
                    <a:pt x="2307214" y="4424170"/>
                  </a:cubicBezTo>
                  <a:lnTo>
                    <a:pt x="0" y="4424170"/>
                  </a:lnTo>
                  <a:lnTo>
                    <a:pt x="0" y="4424170"/>
                  </a:lnTo>
                  <a:lnTo>
                    <a:pt x="0" y="1"/>
                  </a:lnTo>
                  <a:lnTo>
                    <a:pt x="0" y="1"/>
                  </a:lnTo>
                  <a:lnTo>
                    <a:pt x="2307214" y="1"/>
                  </a:lnTo>
                  <a:cubicBezTo>
                    <a:pt x="2442792" y="1"/>
                    <a:pt x="2552700" y="330135"/>
                    <a:pt x="2552700" y="737378"/>
                  </a:cubicBezTo>
                  <a:close/>
                </a:path>
              </a:pathLst>
            </a:cu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108000" tIns="72000" rIns="108000" bIns="72000" numCol="1" spcCol="1270" anchor="ctr" anchorCtr="0">
              <a:noAutofit/>
            </a:bodyPr>
            <a:lstStyle/>
            <a:p>
              <a:pPr marL="228600" lvl="1" indent="-228600" algn="l" defTabSz="933450">
                <a:spcBef>
                  <a:spcPct val="0"/>
                </a:spcBef>
                <a:spcAft>
                  <a:spcPct val="15000"/>
                </a:spcAft>
                <a:buChar char="••"/>
              </a:pPr>
              <a:r>
                <a:rPr lang="de-DE" sz="1800" kern="1200" dirty="0" smtClean="0">
                  <a:latin typeface="Arial" panose="020B0604020202020204" pitchFamily="34" charset="0"/>
                  <a:cs typeface="Arial" panose="020B0604020202020204" pitchFamily="34" charset="0"/>
                </a:rPr>
                <a:t>Beginn der Fremdsprache (Englisch /  Rheinschiene: Französisch) in der Grundschule in Klasse 1</a:t>
              </a:r>
              <a:endParaRPr lang="de-DE" sz="1800" kern="1200" dirty="0">
                <a:latin typeface="Arial" panose="020B0604020202020204" pitchFamily="34" charset="0"/>
                <a:cs typeface="Arial" panose="020B0604020202020204" pitchFamily="34" charset="0"/>
              </a:endParaRPr>
            </a:p>
            <a:p>
              <a:pPr marL="228600" lvl="1" indent="-228600" algn="l" defTabSz="933450">
                <a:spcBef>
                  <a:spcPct val="0"/>
                </a:spcBef>
                <a:spcAft>
                  <a:spcPct val="15000"/>
                </a:spcAft>
                <a:buChar char="••"/>
              </a:pPr>
              <a:r>
                <a:rPr lang="de-DE" sz="1800" kern="1200" dirty="0" smtClean="0">
                  <a:latin typeface="Arial" panose="020B0604020202020204" pitchFamily="34" charset="0"/>
                  <a:cs typeface="Arial" panose="020B0604020202020204" pitchFamily="34" charset="0"/>
                </a:rPr>
                <a:t>Beginn der ersten Fremdsprache in Klasse 5</a:t>
              </a:r>
              <a:endParaRPr lang="de-DE" sz="1800" kern="1200" dirty="0">
                <a:latin typeface="Arial" panose="020B0604020202020204" pitchFamily="34" charset="0"/>
                <a:cs typeface="Arial" panose="020B0604020202020204" pitchFamily="34" charset="0"/>
              </a:endParaRPr>
            </a:p>
            <a:p>
              <a:pPr marL="228600" lvl="1" indent="-228600" algn="l" defTabSz="933450">
                <a:spcBef>
                  <a:spcPct val="0"/>
                </a:spcBef>
                <a:spcAft>
                  <a:spcPct val="15000"/>
                </a:spcAft>
                <a:buChar char="••"/>
              </a:pPr>
              <a:r>
                <a:rPr lang="de-DE" sz="1800" kern="1200" dirty="0" smtClean="0">
                  <a:latin typeface="Arial" panose="020B0604020202020204" pitchFamily="34" charset="0"/>
                  <a:cs typeface="Arial" panose="020B0604020202020204" pitchFamily="34" charset="0"/>
                </a:rPr>
                <a:t>Beginn der zweiten Fremdsprache in Klasse 6</a:t>
              </a:r>
              <a:endParaRPr lang="de-DE" sz="1800" kern="1200" dirty="0">
                <a:latin typeface="Arial" panose="020B0604020202020204" pitchFamily="34" charset="0"/>
                <a:cs typeface="Arial" panose="020B0604020202020204" pitchFamily="34" charset="0"/>
              </a:endParaRPr>
            </a:p>
          </p:txBody>
        </p:sp>
        <p:sp>
          <p:nvSpPr>
            <p:cNvPr id="14" name="Freihandform 13"/>
            <p:cNvSpPr/>
            <p:nvPr/>
          </p:nvSpPr>
          <p:spPr>
            <a:xfrm>
              <a:off x="467544" y="3284984"/>
              <a:ext cx="2160240" cy="2319386"/>
            </a:xfrm>
            <a:custGeom>
              <a:avLst/>
              <a:gdLst>
                <a:gd name="connsiteX0" fmla="*/ 0 w 2488596"/>
                <a:gd name="connsiteY0" fmla="*/ 414774 h 2490318"/>
                <a:gd name="connsiteX1" fmla="*/ 414774 w 2488596"/>
                <a:gd name="connsiteY1" fmla="*/ 0 h 2490318"/>
                <a:gd name="connsiteX2" fmla="*/ 2073822 w 2488596"/>
                <a:gd name="connsiteY2" fmla="*/ 0 h 2490318"/>
                <a:gd name="connsiteX3" fmla="*/ 2488596 w 2488596"/>
                <a:gd name="connsiteY3" fmla="*/ 414774 h 2490318"/>
                <a:gd name="connsiteX4" fmla="*/ 2488596 w 2488596"/>
                <a:gd name="connsiteY4" fmla="*/ 2075544 h 2490318"/>
                <a:gd name="connsiteX5" fmla="*/ 2073822 w 2488596"/>
                <a:gd name="connsiteY5" fmla="*/ 2490318 h 2490318"/>
                <a:gd name="connsiteX6" fmla="*/ 414774 w 2488596"/>
                <a:gd name="connsiteY6" fmla="*/ 2490318 h 2490318"/>
                <a:gd name="connsiteX7" fmla="*/ 0 w 2488596"/>
                <a:gd name="connsiteY7" fmla="*/ 2075544 h 2490318"/>
                <a:gd name="connsiteX8" fmla="*/ 0 w 2488596"/>
                <a:gd name="connsiteY8" fmla="*/ 414774 h 249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8596" h="2490318">
                  <a:moveTo>
                    <a:pt x="0" y="414774"/>
                  </a:moveTo>
                  <a:cubicBezTo>
                    <a:pt x="0" y="185701"/>
                    <a:pt x="185701" y="0"/>
                    <a:pt x="414774" y="0"/>
                  </a:cubicBezTo>
                  <a:lnTo>
                    <a:pt x="2073822" y="0"/>
                  </a:lnTo>
                  <a:cubicBezTo>
                    <a:pt x="2302895" y="0"/>
                    <a:pt x="2488596" y="185701"/>
                    <a:pt x="2488596" y="414774"/>
                  </a:cubicBezTo>
                  <a:lnTo>
                    <a:pt x="2488596" y="2075544"/>
                  </a:lnTo>
                  <a:cubicBezTo>
                    <a:pt x="2488596" y="2304617"/>
                    <a:pt x="2302895" y="2490318"/>
                    <a:pt x="2073822" y="2490318"/>
                  </a:cubicBezTo>
                  <a:lnTo>
                    <a:pt x="414774" y="2490318"/>
                  </a:lnTo>
                  <a:cubicBezTo>
                    <a:pt x="185701" y="2490318"/>
                    <a:pt x="0" y="2304617"/>
                    <a:pt x="0" y="2075544"/>
                  </a:cubicBezTo>
                  <a:lnTo>
                    <a:pt x="0" y="414774"/>
                  </a:lnTo>
                  <a:close/>
                </a:path>
              </a:pathLst>
            </a:cu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spcFirstLastPara="0" vert="horz" wrap="square" lIns="134533" tIns="100243" rIns="134533" bIns="100243" numCol="1" spcCol="1270" anchor="ctr" anchorCtr="0">
              <a:noAutofit/>
            </a:bodyPr>
            <a:lstStyle/>
            <a:p>
              <a:pPr algn="ctr" defTabSz="800100">
                <a:lnSpc>
                  <a:spcPct val="90000"/>
                </a:lnSpc>
                <a:spcAft>
                  <a:spcPct val="35000"/>
                </a:spcAft>
              </a:pPr>
              <a:r>
                <a:rPr lang="de-DE" sz="1800" dirty="0">
                  <a:solidFill>
                    <a:srgbClr val="000000"/>
                  </a:solidFill>
                  <a:latin typeface="Arial" charset="0"/>
                  <a:cs typeface="Arial" charset="0"/>
                </a:rPr>
                <a:t>Abgestimmte Fremdsprachen</a:t>
              </a:r>
            </a:p>
          </p:txBody>
        </p:sp>
      </p:grpSp>
    </p:spTree>
    <p:extLst>
      <p:ext uri="{BB962C8B-B14F-4D97-AF65-F5344CB8AC3E}">
        <p14:creationId xmlns:p14="http://schemas.microsoft.com/office/powerpoint/2010/main" val="393073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feld 3"/>
          <p:cNvSpPr txBox="1">
            <a:spLocks noChangeArrowheads="1"/>
          </p:cNvSpPr>
          <p:nvPr/>
        </p:nvSpPr>
        <p:spPr bwMode="auto">
          <a:xfrm>
            <a:off x="0" y="961564"/>
            <a:ext cx="9144000" cy="523220"/>
          </a:xfrm>
          <a:prstGeom prst="rect">
            <a:avLst/>
          </a:prstGeom>
          <a:noFill/>
          <a:ln w="9525">
            <a:noFill/>
            <a:miter lim="800000"/>
            <a:headEnd/>
            <a:tailEnd/>
          </a:ln>
        </p:spPr>
        <p:txBody>
          <a:bodyPr wrap="square">
            <a:spAutoFit/>
          </a:bodyPr>
          <a:lstStyle/>
          <a:p>
            <a:r>
              <a:rPr lang="de-DE" sz="2800" dirty="0" smtClean="0">
                <a:latin typeface="Calibri"/>
                <a:cs typeface="Calibri"/>
              </a:rPr>
              <a:t>                       Eckpunkte der Bildungsplanreform 2016</a:t>
            </a:r>
            <a:endParaRPr lang="de-DE" sz="2800" dirty="0">
              <a:latin typeface="Calibri"/>
              <a:cs typeface="Calibri"/>
            </a:endParaRPr>
          </a:p>
        </p:txBody>
      </p:sp>
      <p:sp>
        <p:nvSpPr>
          <p:cNvPr id="5" name="Textfeld 4"/>
          <p:cNvSpPr txBox="1"/>
          <p:nvPr/>
        </p:nvSpPr>
        <p:spPr>
          <a:xfrm>
            <a:off x="251520" y="6309320"/>
            <a:ext cx="504056" cy="261610"/>
          </a:xfrm>
          <a:prstGeom prst="rect">
            <a:avLst/>
          </a:prstGeom>
          <a:noFill/>
        </p:spPr>
        <p:txBody>
          <a:bodyPr wrap="square" rtlCol="0">
            <a:spAutoFit/>
          </a:bodyPr>
          <a:lstStyle/>
          <a:p>
            <a:r>
              <a:rPr lang="de-DE" sz="1100" dirty="0" smtClean="0">
                <a:latin typeface="Arial" panose="020B0604020202020204" pitchFamily="34" charset="0"/>
                <a:cs typeface="Arial" panose="020B0604020202020204" pitchFamily="34" charset="0"/>
              </a:rPr>
              <a:t>6</a:t>
            </a:r>
            <a:endParaRPr lang="de-DE" sz="1100" dirty="0">
              <a:latin typeface="Arial" panose="020B0604020202020204" pitchFamily="34" charset="0"/>
              <a:cs typeface="Arial" panose="020B0604020202020204" pitchFamily="34" charset="0"/>
            </a:endParaRPr>
          </a:p>
        </p:txBody>
      </p:sp>
      <p:sp>
        <p:nvSpPr>
          <p:cNvPr id="8" name="Freihandform 7"/>
          <p:cNvSpPr/>
          <p:nvPr/>
        </p:nvSpPr>
        <p:spPr>
          <a:xfrm>
            <a:off x="2956139" y="1850750"/>
            <a:ext cx="4424172" cy="1506242"/>
          </a:xfrm>
          <a:custGeom>
            <a:avLst/>
            <a:gdLst>
              <a:gd name="connsiteX0" fmla="*/ 199319 w 1195888"/>
              <a:gd name="connsiteY0" fmla="*/ 0 h 4424171"/>
              <a:gd name="connsiteX1" fmla="*/ 996569 w 1195888"/>
              <a:gd name="connsiteY1" fmla="*/ 0 h 4424171"/>
              <a:gd name="connsiteX2" fmla="*/ 1195888 w 1195888"/>
              <a:gd name="connsiteY2" fmla="*/ 199319 h 4424171"/>
              <a:gd name="connsiteX3" fmla="*/ 1195888 w 1195888"/>
              <a:gd name="connsiteY3" fmla="*/ 4424171 h 4424171"/>
              <a:gd name="connsiteX4" fmla="*/ 1195888 w 1195888"/>
              <a:gd name="connsiteY4" fmla="*/ 4424171 h 4424171"/>
              <a:gd name="connsiteX5" fmla="*/ 0 w 1195888"/>
              <a:gd name="connsiteY5" fmla="*/ 4424171 h 4424171"/>
              <a:gd name="connsiteX6" fmla="*/ 0 w 1195888"/>
              <a:gd name="connsiteY6" fmla="*/ 4424171 h 4424171"/>
              <a:gd name="connsiteX7" fmla="*/ 0 w 1195888"/>
              <a:gd name="connsiteY7" fmla="*/ 199319 h 4424171"/>
              <a:gd name="connsiteX8" fmla="*/ 199319 w 1195888"/>
              <a:gd name="connsiteY8" fmla="*/ 0 h 44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888" h="4424171">
                <a:moveTo>
                  <a:pt x="1195888" y="737379"/>
                </a:moveTo>
                <a:lnTo>
                  <a:pt x="1195888" y="3686792"/>
                </a:lnTo>
                <a:cubicBezTo>
                  <a:pt x="1195888" y="4094035"/>
                  <a:pt x="1171766" y="4424169"/>
                  <a:pt x="1142010" y="4424169"/>
                </a:cubicBezTo>
                <a:lnTo>
                  <a:pt x="0" y="4424169"/>
                </a:lnTo>
                <a:lnTo>
                  <a:pt x="0" y="4424169"/>
                </a:lnTo>
                <a:lnTo>
                  <a:pt x="0" y="2"/>
                </a:lnTo>
                <a:lnTo>
                  <a:pt x="0" y="2"/>
                </a:lnTo>
                <a:lnTo>
                  <a:pt x="1142010" y="2"/>
                </a:lnTo>
                <a:cubicBezTo>
                  <a:pt x="1171766" y="2"/>
                  <a:pt x="1195888" y="330136"/>
                  <a:pt x="1195888" y="737379"/>
                </a:cubicBezTo>
                <a:close/>
              </a:path>
            </a:pathLst>
          </a:cu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108000" tIns="72000" rIns="108000" bIns="72000" numCol="1" spcCol="1270" anchor="ctr" anchorCtr="0">
            <a:noAutofit/>
          </a:bodyPr>
          <a:lstStyle/>
          <a:p>
            <a:pPr marL="228600" lvl="1" indent="-228600" defTabSz="933450">
              <a:spcAft>
                <a:spcPct val="15000"/>
              </a:spcAft>
              <a:buChar char="••"/>
            </a:pPr>
            <a:r>
              <a:rPr lang="de-DE" sz="1800" dirty="0" smtClean="0">
                <a:latin typeface="Arial" panose="020B0604020202020204" pitchFamily="34" charset="0"/>
                <a:cs typeface="Arial" panose="020B0604020202020204" pitchFamily="34" charset="0"/>
              </a:rPr>
              <a:t>Auflösung </a:t>
            </a:r>
            <a:r>
              <a:rPr lang="de-DE" sz="1800" dirty="0">
                <a:latin typeface="Arial" panose="020B0604020202020204" pitchFamily="34" charset="0"/>
                <a:cs typeface="Arial" panose="020B0604020202020204" pitchFamily="34" charset="0"/>
              </a:rPr>
              <a:t>schulartspezifischer Fächerverbünde  </a:t>
            </a:r>
          </a:p>
          <a:p>
            <a:pPr marL="228600" lvl="1" indent="-228600" defTabSz="933450">
              <a:spcAft>
                <a:spcPct val="15000"/>
              </a:spcAft>
              <a:buChar char="••"/>
            </a:pPr>
            <a:r>
              <a:rPr lang="de-DE" sz="1800" dirty="0">
                <a:latin typeface="Arial" panose="020B0604020202020204" pitchFamily="34" charset="0"/>
                <a:cs typeface="Arial" panose="020B0604020202020204" pitchFamily="34" charset="0"/>
              </a:rPr>
              <a:t>Schulartübergreifender </a:t>
            </a:r>
            <a:r>
              <a:rPr lang="de-DE" sz="1800" dirty="0" smtClean="0">
                <a:latin typeface="Arial" panose="020B0604020202020204" pitchFamily="34" charset="0"/>
                <a:cs typeface="Arial" panose="020B0604020202020204" pitchFamily="34" charset="0"/>
              </a:rPr>
              <a:t>Fächerverbund  „Biologie, Naturphänomene und Technik“ in </a:t>
            </a:r>
            <a:r>
              <a:rPr lang="de-DE" sz="1800" dirty="0">
                <a:latin typeface="Arial" panose="020B0604020202020204" pitchFamily="34" charset="0"/>
                <a:cs typeface="Arial" panose="020B0604020202020204" pitchFamily="34" charset="0"/>
              </a:rPr>
              <a:t>den Klassen 5 und 6</a:t>
            </a:r>
          </a:p>
        </p:txBody>
      </p:sp>
      <p:sp>
        <p:nvSpPr>
          <p:cNvPr id="9" name="Freihandform 8"/>
          <p:cNvSpPr/>
          <p:nvPr/>
        </p:nvSpPr>
        <p:spPr>
          <a:xfrm>
            <a:off x="467544" y="1844824"/>
            <a:ext cx="2160240" cy="1512168"/>
          </a:xfrm>
          <a:custGeom>
            <a:avLst/>
            <a:gdLst>
              <a:gd name="connsiteX0" fmla="*/ 0 w 2488596"/>
              <a:gd name="connsiteY0" fmla="*/ 225179 h 1351048"/>
              <a:gd name="connsiteX1" fmla="*/ 225179 w 2488596"/>
              <a:gd name="connsiteY1" fmla="*/ 0 h 1351048"/>
              <a:gd name="connsiteX2" fmla="*/ 2263417 w 2488596"/>
              <a:gd name="connsiteY2" fmla="*/ 0 h 1351048"/>
              <a:gd name="connsiteX3" fmla="*/ 2488596 w 2488596"/>
              <a:gd name="connsiteY3" fmla="*/ 225179 h 1351048"/>
              <a:gd name="connsiteX4" fmla="*/ 2488596 w 2488596"/>
              <a:gd name="connsiteY4" fmla="*/ 1125869 h 1351048"/>
              <a:gd name="connsiteX5" fmla="*/ 2263417 w 2488596"/>
              <a:gd name="connsiteY5" fmla="*/ 1351048 h 1351048"/>
              <a:gd name="connsiteX6" fmla="*/ 225179 w 2488596"/>
              <a:gd name="connsiteY6" fmla="*/ 1351048 h 1351048"/>
              <a:gd name="connsiteX7" fmla="*/ 0 w 2488596"/>
              <a:gd name="connsiteY7" fmla="*/ 1125869 h 1351048"/>
              <a:gd name="connsiteX8" fmla="*/ 0 w 2488596"/>
              <a:gd name="connsiteY8" fmla="*/ 225179 h 135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8596" h="1351048">
                <a:moveTo>
                  <a:pt x="0" y="225179"/>
                </a:moveTo>
                <a:cubicBezTo>
                  <a:pt x="0" y="100816"/>
                  <a:pt x="100816" y="0"/>
                  <a:pt x="225179" y="0"/>
                </a:cubicBezTo>
                <a:lnTo>
                  <a:pt x="2263417" y="0"/>
                </a:lnTo>
                <a:cubicBezTo>
                  <a:pt x="2387780" y="0"/>
                  <a:pt x="2488596" y="100816"/>
                  <a:pt x="2488596" y="225179"/>
                </a:cubicBezTo>
                <a:lnTo>
                  <a:pt x="2488596" y="1125869"/>
                </a:lnTo>
                <a:cubicBezTo>
                  <a:pt x="2488596" y="1250232"/>
                  <a:pt x="2387780" y="1351048"/>
                  <a:pt x="2263417" y="1351048"/>
                </a:cubicBezTo>
                <a:lnTo>
                  <a:pt x="225179" y="1351048"/>
                </a:lnTo>
                <a:cubicBezTo>
                  <a:pt x="100816" y="1351048"/>
                  <a:pt x="0" y="1250232"/>
                  <a:pt x="0" y="1125869"/>
                </a:cubicBezTo>
                <a:lnTo>
                  <a:pt x="0" y="225179"/>
                </a:lnTo>
                <a:close/>
              </a:path>
            </a:pathLst>
          </a:cu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spcFirstLastPara="0" vert="horz" wrap="square" lIns="134533" tIns="100243" rIns="134533" bIns="100243" numCol="1" spcCol="1270" anchor="ctr" anchorCtr="0">
            <a:noAutofit/>
          </a:bodyPr>
          <a:lstStyle/>
          <a:p>
            <a:pPr algn="ctr" defTabSz="800100">
              <a:lnSpc>
                <a:spcPct val="90000"/>
              </a:lnSpc>
              <a:spcAft>
                <a:spcPct val="35000"/>
              </a:spcAft>
            </a:pPr>
            <a:r>
              <a:rPr lang="de-DE" sz="1800" dirty="0">
                <a:solidFill>
                  <a:srgbClr val="000000"/>
                </a:solidFill>
                <a:latin typeface="Arial" charset="0"/>
                <a:cs typeface="Arial" charset="0"/>
              </a:rPr>
              <a:t>Fächerverbünde</a:t>
            </a:r>
          </a:p>
        </p:txBody>
      </p:sp>
      <p:sp>
        <p:nvSpPr>
          <p:cNvPr id="10" name="Freihandform 9"/>
          <p:cNvSpPr/>
          <p:nvPr/>
        </p:nvSpPr>
        <p:spPr>
          <a:xfrm>
            <a:off x="2956140" y="3789041"/>
            <a:ext cx="4424172" cy="1368151"/>
          </a:xfrm>
          <a:custGeom>
            <a:avLst/>
            <a:gdLst>
              <a:gd name="connsiteX0" fmla="*/ 425459 w 2552700"/>
              <a:gd name="connsiteY0" fmla="*/ 0 h 4424171"/>
              <a:gd name="connsiteX1" fmla="*/ 2127241 w 2552700"/>
              <a:gd name="connsiteY1" fmla="*/ 0 h 4424171"/>
              <a:gd name="connsiteX2" fmla="*/ 2552700 w 2552700"/>
              <a:gd name="connsiteY2" fmla="*/ 425459 h 4424171"/>
              <a:gd name="connsiteX3" fmla="*/ 2552700 w 2552700"/>
              <a:gd name="connsiteY3" fmla="*/ 4424171 h 4424171"/>
              <a:gd name="connsiteX4" fmla="*/ 2552700 w 2552700"/>
              <a:gd name="connsiteY4" fmla="*/ 4424171 h 4424171"/>
              <a:gd name="connsiteX5" fmla="*/ 0 w 2552700"/>
              <a:gd name="connsiteY5" fmla="*/ 4424171 h 4424171"/>
              <a:gd name="connsiteX6" fmla="*/ 0 w 2552700"/>
              <a:gd name="connsiteY6" fmla="*/ 4424171 h 4424171"/>
              <a:gd name="connsiteX7" fmla="*/ 0 w 2552700"/>
              <a:gd name="connsiteY7" fmla="*/ 425459 h 4424171"/>
              <a:gd name="connsiteX8" fmla="*/ 425459 w 2552700"/>
              <a:gd name="connsiteY8" fmla="*/ 0 h 44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2700" h="4424171">
                <a:moveTo>
                  <a:pt x="2552700" y="737378"/>
                </a:moveTo>
                <a:lnTo>
                  <a:pt x="2552700" y="3686793"/>
                </a:lnTo>
                <a:cubicBezTo>
                  <a:pt x="2552700" y="4094036"/>
                  <a:pt x="2442792" y="4424170"/>
                  <a:pt x="2307214" y="4424170"/>
                </a:cubicBezTo>
                <a:lnTo>
                  <a:pt x="0" y="4424170"/>
                </a:lnTo>
                <a:lnTo>
                  <a:pt x="0" y="4424170"/>
                </a:lnTo>
                <a:lnTo>
                  <a:pt x="0" y="1"/>
                </a:lnTo>
                <a:lnTo>
                  <a:pt x="0" y="1"/>
                </a:lnTo>
                <a:lnTo>
                  <a:pt x="2307214" y="1"/>
                </a:lnTo>
                <a:cubicBezTo>
                  <a:pt x="2442792" y="1"/>
                  <a:pt x="2552700" y="330135"/>
                  <a:pt x="2552700" y="737378"/>
                </a:cubicBezTo>
                <a:close/>
              </a:path>
            </a:pathLst>
          </a:cu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108000" tIns="72000" rIns="108000" bIns="72000" numCol="1" spcCol="1270" anchor="ctr" anchorCtr="0">
            <a:noAutofit/>
          </a:bodyPr>
          <a:lstStyle/>
          <a:p>
            <a:pPr marL="228600" lvl="1" indent="-228600" defTabSz="933450">
              <a:spcAft>
                <a:spcPct val="15000"/>
              </a:spcAft>
              <a:buChar char="••"/>
            </a:pPr>
            <a:endParaRPr lang="de-DE" sz="1800" dirty="0" smtClean="0">
              <a:latin typeface="Arial" panose="020B0604020202020204" pitchFamily="34" charset="0"/>
              <a:cs typeface="Arial" panose="020B0604020202020204" pitchFamily="34" charset="0"/>
            </a:endParaRPr>
          </a:p>
          <a:p>
            <a:pPr marL="228600" lvl="1" indent="-228600" defTabSz="933450">
              <a:spcAft>
                <a:spcPct val="15000"/>
              </a:spcAft>
              <a:buChar char="••"/>
            </a:pPr>
            <a:r>
              <a:rPr lang="de-DE" sz="1800" dirty="0" smtClean="0">
                <a:latin typeface="Arial" panose="020B0604020202020204" pitchFamily="34" charset="0"/>
                <a:cs typeface="Arial" panose="020B0604020202020204" pitchFamily="34" charset="0"/>
              </a:rPr>
              <a:t>Neues </a:t>
            </a:r>
            <a:r>
              <a:rPr lang="de-DE" sz="1800" dirty="0">
                <a:latin typeface="Arial" panose="020B0604020202020204" pitchFamily="34" charset="0"/>
                <a:cs typeface="Arial" panose="020B0604020202020204" pitchFamily="34" charset="0"/>
              </a:rPr>
              <a:t>Fach „</a:t>
            </a:r>
            <a:r>
              <a:rPr lang="de-DE" sz="1800" dirty="0" smtClean="0">
                <a:latin typeface="Arial" panose="020B0604020202020204" pitchFamily="34" charset="0"/>
                <a:cs typeface="Arial" panose="020B0604020202020204" pitchFamily="34" charset="0"/>
              </a:rPr>
              <a:t>Wirtschaft / </a:t>
            </a:r>
            <a:r>
              <a:rPr lang="de-DE" sz="1800" dirty="0">
                <a:latin typeface="Arial" panose="020B0604020202020204" pitchFamily="34" charset="0"/>
                <a:cs typeface="Arial" panose="020B0604020202020204" pitchFamily="34" charset="0"/>
              </a:rPr>
              <a:t>Berufs- und Studienorientierung“</a:t>
            </a:r>
          </a:p>
          <a:p>
            <a:pPr marL="228600" lvl="1" indent="-228600" defTabSz="933450">
              <a:spcAft>
                <a:spcPct val="15000"/>
              </a:spcAft>
              <a:buChar char="••"/>
            </a:pPr>
            <a:r>
              <a:rPr lang="de-DE" sz="1800" dirty="0">
                <a:latin typeface="Arial" panose="020B0604020202020204" pitchFamily="34" charset="0"/>
                <a:cs typeface="Arial" panose="020B0604020202020204" pitchFamily="34" charset="0"/>
              </a:rPr>
              <a:t>Neues Wahlpflichtfach „Alltagskultur, Ernährung, Soziales“</a:t>
            </a:r>
          </a:p>
          <a:p>
            <a:endParaRPr lang="de-DE" dirty="0"/>
          </a:p>
        </p:txBody>
      </p:sp>
      <p:sp>
        <p:nvSpPr>
          <p:cNvPr id="11" name="Freihandform 10"/>
          <p:cNvSpPr/>
          <p:nvPr/>
        </p:nvSpPr>
        <p:spPr>
          <a:xfrm>
            <a:off x="467544" y="3717033"/>
            <a:ext cx="2160240" cy="1420780"/>
          </a:xfrm>
          <a:custGeom>
            <a:avLst/>
            <a:gdLst>
              <a:gd name="connsiteX0" fmla="*/ 0 w 2488596"/>
              <a:gd name="connsiteY0" fmla="*/ 414774 h 2490318"/>
              <a:gd name="connsiteX1" fmla="*/ 414774 w 2488596"/>
              <a:gd name="connsiteY1" fmla="*/ 0 h 2490318"/>
              <a:gd name="connsiteX2" fmla="*/ 2073822 w 2488596"/>
              <a:gd name="connsiteY2" fmla="*/ 0 h 2490318"/>
              <a:gd name="connsiteX3" fmla="*/ 2488596 w 2488596"/>
              <a:gd name="connsiteY3" fmla="*/ 414774 h 2490318"/>
              <a:gd name="connsiteX4" fmla="*/ 2488596 w 2488596"/>
              <a:gd name="connsiteY4" fmla="*/ 2075544 h 2490318"/>
              <a:gd name="connsiteX5" fmla="*/ 2073822 w 2488596"/>
              <a:gd name="connsiteY5" fmla="*/ 2490318 h 2490318"/>
              <a:gd name="connsiteX6" fmla="*/ 414774 w 2488596"/>
              <a:gd name="connsiteY6" fmla="*/ 2490318 h 2490318"/>
              <a:gd name="connsiteX7" fmla="*/ 0 w 2488596"/>
              <a:gd name="connsiteY7" fmla="*/ 2075544 h 2490318"/>
              <a:gd name="connsiteX8" fmla="*/ 0 w 2488596"/>
              <a:gd name="connsiteY8" fmla="*/ 414774 h 249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8596" h="2490318">
                <a:moveTo>
                  <a:pt x="0" y="414774"/>
                </a:moveTo>
                <a:cubicBezTo>
                  <a:pt x="0" y="185701"/>
                  <a:pt x="185701" y="0"/>
                  <a:pt x="414774" y="0"/>
                </a:cubicBezTo>
                <a:lnTo>
                  <a:pt x="2073822" y="0"/>
                </a:lnTo>
                <a:cubicBezTo>
                  <a:pt x="2302895" y="0"/>
                  <a:pt x="2488596" y="185701"/>
                  <a:pt x="2488596" y="414774"/>
                </a:cubicBezTo>
                <a:lnTo>
                  <a:pt x="2488596" y="2075544"/>
                </a:lnTo>
                <a:cubicBezTo>
                  <a:pt x="2488596" y="2304617"/>
                  <a:pt x="2302895" y="2490318"/>
                  <a:pt x="2073822" y="2490318"/>
                </a:cubicBezTo>
                <a:lnTo>
                  <a:pt x="414774" y="2490318"/>
                </a:lnTo>
                <a:cubicBezTo>
                  <a:pt x="185701" y="2490318"/>
                  <a:pt x="0" y="2304617"/>
                  <a:pt x="0" y="2075544"/>
                </a:cubicBezTo>
                <a:lnTo>
                  <a:pt x="0" y="414774"/>
                </a:lnTo>
                <a:close/>
              </a:path>
            </a:pathLst>
          </a:cu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spcFirstLastPara="0" vert="horz" wrap="square" lIns="134533" tIns="100243" rIns="134533" bIns="100243" numCol="1" spcCol="1270" anchor="ctr" anchorCtr="0">
            <a:noAutofit/>
          </a:bodyPr>
          <a:lstStyle/>
          <a:p>
            <a:pPr algn="ctr" defTabSz="800100">
              <a:lnSpc>
                <a:spcPct val="90000"/>
              </a:lnSpc>
              <a:spcAft>
                <a:spcPct val="35000"/>
              </a:spcAft>
            </a:pPr>
            <a:r>
              <a:rPr lang="de-DE" sz="1800" dirty="0">
                <a:solidFill>
                  <a:srgbClr val="000000"/>
                </a:solidFill>
                <a:latin typeface="Arial" charset="0"/>
                <a:cs typeface="Arial" charset="0"/>
              </a:rPr>
              <a:t>Fächer </a:t>
            </a:r>
          </a:p>
        </p:txBody>
      </p:sp>
      <p:pic>
        <p:nvPicPr>
          <p:cNvPr id="12" name="Bild 6"/>
          <p:cNvPicPr>
            <a:picLocks noChangeAspect="1"/>
          </p:cNvPicPr>
          <p:nvPr/>
        </p:nvPicPr>
        <p:blipFill>
          <a:blip r:embed="rId3"/>
          <a:stretch>
            <a:fillRect/>
          </a:stretch>
        </p:blipFill>
        <p:spPr>
          <a:xfrm>
            <a:off x="7956376" y="1268760"/>
            <a:ext cx="1054100" cy="1320800"/>
          </a:xfrm>
          <a:prstGeom prst="rect">
            <a:avLst/>
          </a:prstGeom>
        </p:spPr>
      </p:pic>
    </p:spTree>
    <p:extLst>
      <p:ext uri="{BB962C8B-B14F-4D97-AF65-F5344CB8AC3E}">
        <p14:creationId xmlns:p14="http://schemas.microsoft.com/office/powerpoint/2010/main" val="529071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980728"/>
            <a:ext cx="7704856" cy="523220"/>
          </a:xfrm>
          <a:prstGeom prst="rect">
            <a:avLst/>
          </a:prstGeom>
          <a:noFill/>
          <a:ln w="9525">
            <a:noFill/>
            <a:miter lim="800000"/>
            <a:headEnd/>
            <a:tailEnd/>
          </a:ln>
        </p:spPr>
        <p:txBody>
          <a:bodyPr>
            <a:spAutoFit/>
          </a:bodyPr>
          <a:lstStyle>
            <a:defPPr>
              <a:defRPr lang="de-DE"/>
            </a:defPPr>
            <a:lvl1pPr algn="ctr">
              <a:defRPr sz="2800">
                <a:latin typeface="Calibri"/>
                <a:cs typeface="Calibri"/>
              </a:defRPr>
            </a:lvl1pPr>
          </a:lstStyle>
          <a:p>
            <a:r>
              <a:rPr lang="de-DE" dirty="0" smtClean="0"/>
              <a:t>Bildungsziele</a:t>
            </a:r>
            <a:endParaRPr lang="de-DE" dirty="0"/>
          </a:p>
        </p:txBody>
      </p:sp>
      <p:sp>
        <p:nvSpPr>
          <p:cNvPr id="16" name="Textfeld 15"/>
          <p:cNvSpPr txBox="1"/>
          <p:nvPr/>
        </p:nvSpPr>
        <p:spPr>
          <a:xfrm>
            <a:off x="323528" y="5373216"/>
            <a:ext cx="8640960" cy="569387"/>
          </a:xfrm>
          <a:prstGeom prst="rect">
            <a:avLst/>
          </a:prstGeom>
          <a:solidFill>
            <a:srgbClr val="FFFFCC"/>
          </a:solidFill>
          <a:ln/>
        </p:spPr>
        <p:style>
          <a:lnRef idx="1">
            <a:schemeClr val="accent6"/>
          </a:lnRef>
          <a:fillRef idx="2">
            <a:schemeClr val="accent6"/>
          </a:fillRef>
          <a:effectRef idx="1">
            <a:schemeClr val="accent6"/>
          </a:effectRef>
          <a:fontRef idx="minor">
            <a:schemeClr val="dk1"/>
          </a:fontRef>
        </p:style>
        <p:txBody>
          <a:bodyPr wrap="square" rtlCol="0" anchor="ctr">
            <a:spAutoFit/>
          </a:bodyPr>
          <a:lstStyle>
            <a:defPPr>
              <a:defRPr lang="de-DE"/>
            </a:defPPr>
            <a:lvl1pPr algn="ctr">
              <a:defRPr sz="2000">
                <a:latin typeface="Arial" panose="020B0604020202020204" pitchFamily="34" charset="0"/>
                <a:cs typeface="Arial" panose="020B0604020202020204" pitchFamily="34" charset="0"/>
              </a:defRPr>
            </a:lvl1pPr>
          </a:lstStyle>
          <a:p>
            <a:endParaRPr lang="de-DE" sz="500" i="1" dirty="0"/>
          </a:p>
          <a:p>
            <a:r>
              <a:rPr lang="de-DE" i="1" dirty="0"/>
              <a:t>Festlegung des staatlichen Bildungs- und Erziehungsauftrags</a:t>
            </a:r>
          </a:p>
          <a:p>
            <a:endParaRPr lang="de-DE" sz="500" i="1" dirty="0"/>
          </a:p>
        </p:txBody>
      </p:sp>
      <p:sp>
        <p:nvSpPr>
          <p:cNvPr id="17" name="Textfeld 16"/>
          <p:cNvSpPr txBox="1"/>
          <p:nvPr/>
        </p:nvSpPr>
        <p:spPr>
          <a:xfrm>
            <a:off x="1187624" y="3174648"/>
            <a:ext cx="6840760" cy="1015663"/>
          </a:xfrm>
          <a:prstGeom prst="rect">
            <a:avLst/>
          </a:prstGeom>
          <a:solidFill>
            <a:srgbClr val="FFE3AB"/>
          </a:solidFill>
          <a:ln/>
        </p:spPr>
        <p:style>
          <a:lnRef idx="1">
            <a:schemeClr val="accent6"/>
          </a:lnRef>
          <a:fillRef idx="2">
            <a:schemeClr val="accent6"/>
          </a:fillRef>
          <a:effectRef idx="1">
            <a:schemeClr val="accent6"/>
          </a:effectRef>
          <a:fontRef idx="minor">
            <a:schemeClr val="dk1"/>
          </a:fontRef>
        </p:style>
        <p:txBody>
          <a:bodyPr wrap="square" rtlCol="0" anchor="ctr">
            <a:spAutoFit/>
          </a:bodyPr>
          <a:lstStyle>
            <a:defPPr>
              <a:defRPr lang="de-DE"/>
            </a:defPPr>
            <a:lvl1pPr algn="ctr">
              <a:defRPr sz="2000" b="1">
                <a:latin typeface="Arial" panose="020B0604020202020204" pitchFamily="34" charset="0"/>
                <a:cs typeface="Arial" panose="020B0604020202020204" pitchFamily="34" charset="0"/>
              </a:defRPr>
            </a:lvl1pPr>
          </a:lstStyle>
          <a:p>
            <a:r>
              <a:rPr lang="de-DE" b="0" dirty="0"/>
              <a:t> </a:t>
            </a:r>
            <a:r>
              <a:rPr lang="de-DE" b="0" i="1" dirty="0"/>
              <a:t>zunehmende Komplexität der Gesellschaft im Zeichen von </a:t>
            </a:r>
          </a:p>
          <a:p>
            <a:r>
              <a:rPr lang="de-DE" b="0" i="1" dirty="0" smtClean="0"/>
              <a:t>Globalisierung</a:t>
            </a:r>
            <a:r>
              <a:rPr lang="de-DE" b="0" i="1" dirty="0"/>
              <a:t>, demografischem Wandel und </a:t>
            </a:r>
          </a:p>
          <a:p>
            <a:r>
              <a:rPr lang="de-DE" b="0" i="1" dirty="0"/>
              <a:t>wachsender Diversität </a:t>
            </a:r>
          </a:p>
        </p:txBody>
      </p:sp>
      <p:sp>
        <p:nvSpPr>
          <p:cNvPr id="19" name="Textfeld 18"/>
          <p:cNvSpPr txBox="1"/>
          <p:nvPr/>
        </p:nvSpPr>
        <p:spPr>
          <a:xfrm>
            <a:off x="251520" y="6309320"/>
            <a:ext cx="504056" cy="261610"/>
          </a:xfrm>
          <a:prstGeom prst="rect">
            <a:avLst/>
          </a:prstGeom>
          <a:noFill/>
        </p:spPr>
        <p:txBody>
          <a:bodyPr wrap="square" rtlCol="0">
            <a:spAutoFit/>
          </a:bodyPr>
          <a:lstStyle/>
          <a:p>
            <a:r>
              <a:rPr lang="de-DE" sz="1100" dirty="0" smtClean="0">
                <a:latin typeface="Arial" panose="020B0604020202020204" pitchFamily="34" charset="0"/>
                <a:cs typeface="Arial" panose="020B0604020202020204" pitchFamily="34" charset="0"/>
              </a:rPr>
              <a:t>7</a:t>
            </a:r>
            <a:endParaRPr lang="de-DE" sz="1100" dirty="0">
              <a:latin typeface="Arial" panose="020B0604020202020204" pitchFamily="34" charset="0"/>
              <a:cs typeface="Arial" panose="020B0604020202020204" pitchFamily="34" charset="0"/>
            </a:endParaRPr>
          </a:p>
        </p:txBody>
      </p:sp>
      <p:sp>
        <p:nvSpPr>
          <p:cNvPr id="9" name="Textfeld 8"/>
          <p:cNvSpPr txBox="1"/>
          <p:nvPr/>
        </p:nvSpPr>
        <p:spPr>
          <a:xfrm>
            <a:off x="323528" y="4869160"/>
            <a:ext cx="8640960" cy="400110"/>
          </a:xfrm>
          <a:prstGeom prst="rect">
            <a:avLst/>
          </a:prstGeom>
          <a:solidFill>
            <a:srgbClr val="FFFFCC"/>
          </a:solidFill>
          <a:ln/>
        </p:spPr>
        <p:style>
          <a:lnRef idx="1">
            <a:schemeClr val="accent6"/>
          </a:lnRef>
          <a:fillRef idx="2">
            <a:schemeClr val="accent6"/>
          </a:fillRef>
          <a:effectRef idx="1">
            <a:schemeClr val="accent6"/>
          </a:effectRef>
          <a:fontRef idx="minor">
            <a:schemeClr val="dk1"/>
          </a:fontRef>
        </p:style>
        <p:txBody>
          <a:bodyPr wrap="square" rtlCol="0" anchor="ctr">
            <a:spAutoFit/>
          </a:bodyPr>
          <a:lstStyle>
            <a:defPPr>
              <a:defRPr lang="de-DE"/>
            </a:defPPr>
            <a:lvl1pPr algn="ctr">
              <a:defRPr sz="2000" b="1">
                <a:latin typeface="Arial" panose="020B0604020202020204" pitchFamily="34" charset="0"/>
                <a:cs typeface="Arial" panose="020B0604020202020204" pitchFamily="34" charset="0"/>
              </a:defRPr>
            </a:lvl1pPr>
          </a:lstStyle>
          <a:p>
            <a:r>
              <a:rPr lang="de-DE" dirty="0"/>
              <a:t>Grundgesetz , Landesverfassung, </a:t>
            </a:r>
            <a:r>
              <a:rPr lang="de-DE" dirty="0" smtClean="0"/>
              <a:t>Schulgesetz</a:t>
            </a:r>
            <a:endParaRPr lang="de-DE" dirty="0"/>
          </a:p>
        </p:txBody>
      </p:sp>
      <mc:AlternateContent xmlns:mc="http://schemas.openxmlformats.org/markup-compatibility/2006" xmlns:a14="http://schemas.microsoft.com/office/drawing/2010/main">
        <mc:Choice Requires="a14">
          <p:sp>
            <p:nvSpPr>
              <p:cNvPr id="12" name="Textfeld 11"/>
              <p:cNvSpPr txBox="1"/>
              <p:nvPr/>
            </p:nvSpPr>
            <p:spPr>
              <a:xfrm>
                <a:off x="4398019" y="4293096"/>
                <a:ext cx="462014" cy="461665"/>
              </a:xfrm>
              <a:prstGeom prst="rect">
                <a:avLst/>
              </a:prstGeom>
              <a:solidFill>
                <a:schemeClr val="bg1">
                  <a:lumMod val="65000"/>
                </a:schemeClr>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a:ea typeface="Cambria Math"/>
                        </a:rPr>
                        <m:t>+</m:t>
                      </m:r>
                    </m:oMath>
                  </m:oMathPara>
                </a14:m>
                <a:endParaRPr lang="de-DE" dirty="0"/>
              </a:p>
            </p:txBody>
          </p:sp>
        </mc:Choice>
        <mc:Fallback xmlns="">
          <p:sp>
            <p:nvSpPr>
              <p:cNvPr id="12" name="Textfeld 11"/>
              <p:cNvSpPr txBox="1">
                <a:spLocks noRot="1" noChangeAspect="1" noMove="1" noResize="1" noEditPoints="1" noAdjustHandles="1" noChangeArrowheads="1" noChangeShapeType="1" noTextEdit="1"/>
              </p:cNvSpPr>
              <p:nvPr/>
            </p:nvSpPr>
            <p:spPr>
              <a:xfrm>
                <a:off x="4398019" y="4293096"/>
                <a:ext cx="462014" cy="461665"/>
              </a:xfrm>
              <a:prstGeom prst="rect">
                <a:avLst/>
              </a:prstGeom>
              <a:blipFill rotWithShape="1">
                <a:blip r:embed="rId3"/>
                <a:stretch>
                  <a:fillRect/>
                </a:stretch>
              </a:blipFill>
            </p:spPr>
            <p:txBody>
              <a:bodyPr/>
              <a:lstStyle/>
              <a:p>
                <a:r>
                  <a:rPr lang="de-DE">
                    <a:noFill/>
                  </a:rPr>
                  <a:t> </a:t>
                </a:r>
              </a:p>
            </p:txBody>
          </p:sp>
        </mc:Fallback>
      </mc:AlternateContent>
      <p:sp>
        <p:nvSpPr>
          <p:cNvPr id="14" name="Legende mit Pfeil nach oben 13"/>
          <p:cNvSpPr/>
          <p:nvPr/>
        </p:nvSpPr>
        <p:spPr>
          <a:xfrm>
            <a:off x="1187624" y="2456026"/>
            <a:ext cx="6840760" cy="612934"/>
          </a:xfrm>
          <a:prstGeom prst="upArrowCallout">
            <a:avLst>
              <a:gd name="adj1" fmla="val 25000"/>
              <a:gd name="adj2" fmla="val 25000"/>
              <a:gd name="adj3" fmla="val 21924"/>
              <a:gd name="adj4" fmla="val 64977"/>
            </a:avLst>
          </a:prstGeom>
          <a:solidFill>
            <a:srgbClr val="FFE3AB"/>
          </a:solidFill>
          <a:ln/>
        </p:spPr>
        <p:style>
          <a:lnRef idx="1">
            <a:schemeClr val="accent6"/>
          </a:lnRef>
          <a:fillRef idx="2">
            <a:schemeClr val="accent6"/>
          </a:fillRef>
          <a:effectRef idx="1">
            <a:schemeClr val="accent6"/>
          </a:effectRef>
          <a:fontRef idx="minor">
            <a:schemeClr val="dk1"/>
          </a:fontRef>
        </p:style>
        <p:txBody>
          <a:bodyPr wrap="square" rtlCol="0" anchor="ctr">
            <a:spAutoFit/>
          </a:bodyPr>
          <a:lstStyle/>
          <a:p>
            <a:pPr algn="ctr"/>
            <a:r>
              <a:rPr lang="de-DE" sz="2000" b="1" dirty="0">
                <a:latin typeface="Arial" panose="020B0604020202020204" pitchFamily="34" charset="0"/>
                <a:cs typeface="Arial" panose="020B0604020202020204" pitchFamily="34" charset="0"/>
              </a:rPr>
              <a:t>Gesellschaftliche Entwicklungen</a:t>
            </a:r>
          </a:p>
        </p:txBody>
      </p:sp>
      <p:sp>
        <p:nvSpPr>
          <p:cNvPr id="18" name="Abgerundetes Rechteck 17"/>
          <p:cNvSpPr/>
          <p:nvPr/>
        </p:nvSpPr>
        <p:spPr>
          <a:xfrm>
            <a:off x="1907704" y="1628800"/>
            <a:ext cx="5400600" cy="72008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spcAft>
                <a:spcPts val="0"/>
              </a:spcAft>
              <a:buSzPct val="150000"/>
            </a:pPr>
            <a:r>
              <a:rPr lang="de-DE" sz="2000" b="1" dirty="0" smtClean="0">
                <a:solidFill>
                  <a:schemeClr val="tx1"/>
                </a:solidFill>
                <a:latin typeface="Arial" charset="0"/>
                <a:cs typeface="Arial" charset="0"/>
              </a:rPr>
              <a:t>Konkretisierung in den Bildungsplänen</a:t>
            </a:r>
            <a:endParaRPr lang="de-DE" sz="2000" dirty="0">
              <a:solidFill>
                <a:schemeClr val="tx1"/>
              </a:solidFill>
              <a:latin typeface="Arial" charset="0"/>
              <a:cs typeface="Arial" charset="0"/>
            </a:endParaRPr>
          </a:p>
        </p:txBody>
      </p:sp>
    </p:spTree>
    <p:extLst>
      <p:ext uri="{BB962C8B-B14F-4D97-AF65-F5344CB8AC3E}">
        <p14:creationId xmlns:p14="http://schemas.microsoft.com/office/powerpoint/2010/main" val="1070366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sz="half" idx="1"/>
          </p:nvPr>
        </p:nvSpPr>
        <p:spPr>
          <a:xfrm>
            <a:off x="251520" y="1628800"/>
            <a:ext cx="4320480" cy="4061048"/>
          </a:xfrm>
          <a:ln>
            <a:noFill/>
          </a:ln>
          <a:effectLst/>
        </p:spPr>
        <p:style>
          <a:lnRef idx="2">
            <a:schemeClr val="accent4"/>
          </a:lnRef>
          <a:fillRef idx="1">
            <a:schemeClr val="lt1"/>
          </a:fillRef>
          <a:effectRef idx="0">
            <a:schemeClr val="accent4"/>
          </a:effectRef>
          <a:fontRef idx="minor">
            <a:schemeClr val="dk1"/>
          </a:fontRef>
        </p:style>
        <p:txBody>
          <a:bodyPr/>
          <a:lstStyle/>
          <a:p>
            <a:pPr marL="0" indent="0">
              <a:spcBef>
                <a:spcPct val="0"/>
              </a:spcBef>
              <a:spcAft>
                <a:spcPts val="0"/>
              </a:spcAft>
              <a:buSzPct val="150000"/>
              <a:buNone/>
            </a:pPr>
            <a:endParaRPr lang="de-DE" sz="2000" dirty="0">
              <a:latin typeface="Arial" charset="0"/>
              <a:cs typeface="Arial" charset="0"/>
            </a:endParaRPr>
          </a:p>
          <a:p>
            <a:pPr marL="0" indent="0">
              <a:spcBef>
                <a:spcPct val="0"/>
              </a:spcBef>
              <a:spcAft>
                <a:spcPts val="0"/>
              </a:spcAft>
              <a:buSzPct val="150000"/>
              <a:buNone/>
            </a:pPr>
            <a:endParaRPr lang="de-DE" sz="2000" dirty="0" smtClean="0">
              <a:latin typeface="Arial" charset="0"/>
              <a:cs typeface="Arial" charset="0"/>
            </a:endParaRPr>
          </a:p>
          <a:p>
            <a:pPr marL="0" indent="0">
              <a:spcBef>
                <a:spcPct val="0"/>
              </a:spcBef>
              <a:spcAft>
                <a:spcPts val="0"/>
              </a:spcAft>
              <a:buSzPct val="150000"/>
              <a:buNone/>
            </a:pPr>
            <a:endParaRPr lang="de-DE" sz="2000" dirty="0">
              <a:latin typeface="Arial" charset="0"/>
              <a:cs typeface="Arial" charset="0"/>
            </a:endParaRPr>
          </a:p>
          <a:p>
            <a:pPr marL="0" indent="0">
              <a:spcBef>
                <a:spcPct val="0"/>
              </a:spcBef>
              <a:spcAft>
                <a:spcPts val="0"/>
              </a:spcAft>
              <a:buSzPct val="150000"/>
              <a:buNone/>
            </a:pPr>
            <a:endParaRPr lang="de-DE" sz="2400" dirty="0" smtClean="0">
              <a:latin typeface="Arial" charset="0"/>
              <a:cs typeface="Arial" charset="0"/>
            </a:endParaRPr>
          </a:p>
          <a:p>
            <a:pPr marL="0" lvl="1" indent="0">
              <a:spcAft>
                <a:spcPts val="0"/>
              </a:spcAft>
              <a:buSzPct val="150000"/>
              <a:buNone/>
            </a:pPr>
            <a:endParaRPr lang="de-DE" sz="1600" dirty="0" smtClean="0">
              <a:latin typeface="Arial" charset="0"/>
              <a:cs typeface="Arial" charset="0"/>
            </a:endParaRPr>
          </a:p>
          <a:p>
            <a:pPr marL="0" lvl="1" indent="0">
              <a:spcAft>
                <a:spcPts val="0"/>
              </a:spcAft>
              <a:buSzPct val="150000"/>
              <a:buNone/>
            </a:pPr>
            <a:endParaRPr lang="de-DE" sz="1600" dirty="0" smtClean="0">
              <a:latin typeface="Arial" charset="0"/>
              <a:cs typeface="Arial" charset="0"/>
            </a:endParaRPr>
          </a:p>
          <a:p>
            <a:pPr lvl="1" indent="-342900">
              <a:spcBef>
                <a:spcPct val="0"/>
              </a:spcBef>
              <a:spcAft>
                <a:spcPts val="0"/>
              </a:spcAft>
              <a:buSzPct val="150000"/>
              <a:buFont typeface="Arial" panose="020B0604020202020204" pitchFamily="34" charset="0"/>
              <a:buChar char="•"/>
            </a:pPr>
            <a:endParaRPr lang="de-DE" sz="1600" dirty="0" smtClean="0">
              <a:latin typeface="Arial" charset="0"/>
              <a:cs typeface="Arial" charset="0"/>
            </a:endParaRPr>
          </a:p>
          <a:p>
            <a:endParaRPr lang="de-DE" dirty="0"/>
          </a:p>
        </p:txBody>
      </p:sp>
      <p:sp>
        <p:nvSpPr>
          <p:cNvPr id="5" name="Inhaltsplatzhalter 4"/>
          <p:cNvSpPr>
            <a:spLocks noGrp="1"/>
          </p:cNvSpPr>
          <p:nvPr>
            <p:ph sz="half" idx="2"/>
          </p:nvPr>
        </p:nvSpPr>
        <p:spPr>
          <a:xfrm>
            <a:off x="4565848" y="1628800"/>
            <a:ext cx="4326632" cy="4104456"/>
          </a:xfrm>
          <a:noFill/>
          <a:ln>
            <a:noFill/>
          </a:ln>
        </p:spPr>
        <p:style>
          <a:lnRef idx="2">
            <a:schemeClr val="accent4"/>
          </a:lnRef>
          <a:fillRef idx="1">
            <a:schemeClr val="lt1"/>
          </a:fillRef>
          <a:effectRef idx="0">
            <a:schemeClr val="accent4"/>
          </a:effectRef>
          <a:fontRef idx="minor">
            <a:schemeClr val="dk1"/>
          </a:fontRef>
        </p:style>
        <p:txBody>
          <a:bodyPr/>
          <a:lstStyle/>
          <a:p>
            <a:pPr marL="0" lvl="1" indent="0">
              <a:spcBef>
                <a:spcPct val="0"/>
              </a:spcBef>
              <a:spcAft>
                <a:spcPts val="0"/>
              </a:spcAft>
              <a:buClr>
                <a:srgbClr val="7F7F7F"/>
              </a:buClr>
              <a:buSzPct val="150000"/>
              <a:buNone/>
            </a:pPr>
            <a:endParaRPr lang="de-DE" sz="2000" dirty="0">
              <a:latin typeface="Arial" charset="0"/>
              <a:cs typeface="Arial" charset="0"/>
            </a:endParaRPr>
          </a:p>
          <a:p>
            <a:pPr marL="0" lvl="1" indent="0">
              <a:spcBef>
                <a:spcPct val="0"/>
              </a:spcBef>
              <a:spcAft>
                <a:spcPts val="0"/>
              </a:spcAft>
              <a:buClr>
                <a:srgbClr val="7F7F7F"/>
              </a:buClr>
              <a:buSzPct val="150000"/>
              <a:buNone/>
            </a:pPr>
            <a:r>
              <a:rPr lang="de-DE" sz="2000" dirty="0" smtClean="0">
                <a:latin typeface="Arial" charset="0"/>
                <a:cs typeface="Arial" charset="0"/>
              </a:rPr>
              <a:t> </a:t>
            </a:r>
            <a:endParaRPr lang="de-DE" sz="2000" dirty="0">
              <a:latin typeface="Arial" charset="0"/>
              <a:cs typeface="Arial" charset="0"/>
            </a:endParaRPr>
          </a:p>
          <a:p>
            <a:pPr marL="0" lvl="1" indent="0">
              <a:spcBef>
                <a:spcPct val="0"/>
              </a:spcBef>
              <a:spcAft>
                <a:spcPts val="0"/>
              </a:spcAft>
              <a:buClr>
                <a:srgbClr val="7F7F7F"/>
              </a:buClr>
              <a:buSzPct val="150000"/>
              <a:buNone/>
            </a:pPr>
            <a:endParaRPr lang="de-DE" sz="2000" dirty="0">
              <a:latin typeface="Arial" charset="0"/>
              <a:cs typeface="Arial" charset="0"/>
            </a:endParaRPr>
          </a:p>
          <a:p>
            <a:pPr marL="0" lvl="1" indent="0">
              <a:spcBef>
                <a:spcPct val="0"/>
              </a:spcBef>
              <a:spcAft>
                <a:spcPts val="0"/>
              </a:spcAft>
              <a:buClr>
                <a:srgbClr val="7F7F7F"/>
              </a:buClr>
              <a:buSzPct val="150000"/>
              <a:buNone/>
            </a:pPr>
            <a:endParaRPr lang="de-DE" dirty="0" smtClean="0">
              <a:latin typeface="Arial" charset="0"/>
              <a:cs typeface="Arial" charset="0"/>
            </a:endParaRPr>
          </a:p>
          <a:p>
            <a:pPr marL="0" lvl="1" indent="0">
              <a:spcBef>
                <a:spcPct val="0"/>
              </a:spcBef>
              <a:spcAft>
                <a:spcPts val="0"/>
              </a:spcAft>
              <a:buClr>
                <a:srgbClr val="7F7F7F"/>
              </a:buClr>
              <a:buSzPct val="150000"/>
              <a:buNone/>
            </a:pPr>
            <a:endParaRPr lang="de-DE" dirty="0">
              <a:latin typeface="Arial" charset="0"/>
              <a:cs typeface="Arial" charset="0"/>
            </a:endParaRPr>
          </a:p>
          <a:p>
            <a:endParaRPr lang="de-DE" dirty="0"/>
          </a:p>
        </p:txBody>
      </p:sp>
      <p:sp>
        <p:nvSpPr>
          <p:cNvPr id="7" name="Rechteck 6"/>
          <p:cNvSpPr/>
          <p:nvPr/>
        </p:nvSpPr>
        <p:spPr>
          <a:xfrm>
            <a:off x="251520" y="961564"/>
            <a:ext cx="8640959" cy="523220"/>
          </a:xfrm>
          <a:prstGeom prst="rect">
            <a:avLst/>
          </a:prstGeom>
        </p:spPr>
        <p:txBody>
          <a:bodyPr wrap="square">
            <a:spAutoFit/>
          </a:bodyPr>
          <a:lstStyle/>
          <a:p>
            <a:pPr algn="ctr"/>
            <a:r>
              <a:rPr lang="de-DE" sz="2800" dirty="0" smtClean="0">
                <a:latin typeface="Calibri"/>
                <a:cs typeface="Calibri"/>
              </a:rPr>
              <a:t>Leitperspektiven</a:t>
            </a:r>
            <a:endParaRPr lang="de-DE" sz="2800" dirty="0">
              <a:latin typeface="Calibri"/>
              <a:cs typeface="Calibri"/>
            </a:endParaRPr>
          </a:p>
        </p:txBody>
      </p:sp>
      <p:sp>
        <p:nvSpPr>
          <p:cNvPr id="8" name="Textfeld 7"/>
          <p:cNvSpPr txBox="1"/>
          <p:nvPr/>
        </p:nvSpPr>
        <p:spPr>
          <a:xfrm>
            <a:off x="251520" y="6309320"/>
            <a:ext cx="504056" cy="430887"/>
          </a:xfrm>
          <a:prstGeom prst="rect">
            <a:avLst/>
          </a:prstGeom>
          <a:noFill/>
        </p:spPr>
        <p:txBody>
          <a:bodyPr wrap="square" rtlCol="0">
            <a:spAutoFit/>
          </a:bodyPr>
          <a:lstStyle/>
          <a:p>
            <a:r>
              <a:rPr lang="de-DE" sz="1100" dirty="0" smtClean="0">
                <a:latin typeface="Arial" panose="020B0604020202020204" pitchFamily="34" charset="0"/>
                <a:cs typeface="Arial" panose="020B0604020202020204" pitchFamily="34" charset="0"/>
              </a:rPr>
              <a:t>8</a:t>
            </a:r>
          </a:p>
          <a:p>
            <a:endParaRPr lang="de-DE" sz="1100" dirty="0">
              <a:latin typeface="Arial" panose="020B0604020202020204" pitchFamily="34" charset="0"/>
              <a:cs typeface="Arial" panose="020B0604020202020204" pitchFamily="34" charset="0"/>
            </a:endParaRPr>
          </a:p>
        </p:txBody>
      </p:sp>
      <p:sp>
        <p:nvSpPr>
          <p:cNvPr id="2" name="Abgerundetes Rechteck 1"/>
          <p:cNvSpPr/>
          <p:nvPr/>
        </p:nvSpPr>
        <p:spPr>
          <a:xfrm>
            <a:off x="1403648" y="3356992"/>
            <a:ext cx="6336704" cy="2520280"/>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indent="-342900">
              <a:spcAft>
                <a:spcPts val="0"/>
              </a:spcAft>
              <a:buSzPct val="150000"/>
              <a:buFont typeface="Arial" panose="020B0604020202020204" pitchFamily="34" charset="0"/>
              <a:buChar char="•"/>
            </a:pPr>
            <a:endParaRPr lang="de-DE" sz="1600" dirty="0" smtClean="0">
              <a:solidFill>
                <a:schemeClr val="tx1"/>
              </a:solidFill>
              <a:latin typeface="Arial" charset="0"/>
              <a:cs typeface="Arial" charset="0"/>
            </a:endParaRPr>
          </a:p>
          <a:p>
            <a:pPr marL="114300" lvl="1">
              <a:spcAft>
                <a:spcPts val="0"/>
              </a:spcAft>
              <a:buSzPct val="150000"/>
            </a:pPr>
            <a:r>
              <a:rPr lang="de-DE" sz="1600" dirty="0" smtClean="0">
                <a:solidFill>
                  <a:schemeClr val="tx1"/>
                </a:solidFill>
                <a:latin typeface="Arial" charset="0"/>
                <a:cs typeface="Arial" charset="0"/>
              </a:rPr>
              <a:t>Bildung </a:t>
            </a:r>
            <a:r>
              <a:rPr lang="de-DE" sz="1600" dirty="0">
                <a:solidFill>
                  <a:schemeClr val="tx1"/>
                </a:solidFill>
                <a:latin typeface="Arial" charset="0"/>
                <a:cs typeface="Arial" charset="0"/>
              </a:rPr>
              <a:t>für nachhaltige </a:t>
            </a:r>
            <a:endParaRPr lang="de-DE" sz="1600" dirty="0" smtClean="0">
              <a:solidFill>
                <a:schemeClr val="tx1"/>
              </a:solidFill>
              <a:latin typeface="Arial" charset="0"/>
              <a:cs typeface="Arial" charset="0"/>
            </a:endParaRPr>
          </a:p>
          <a:p>
            <a:pPr marL="114300" lvl="1">
              <a:spcAft>
                <a:spcPts val="0"/>
              </a:spcAft>
              <a:buSzPct val="150000"/>
            </a:pPr>
            <a:r>
              <a:rPr lang="de-DE" sz="1600" dirty="0" smtClean="0">
                <a:solidFill>
                  <a:schemeClr val="tx1"/>
                </a:solidFill>
                <a:latin typeface="Arial" charset="0"/>
                <a:cs typeface="Arial" charset="0"/>
              </a:rPr>
              <a:t>Entwicklung (BNE)</a:t>
            </a:r>
          </a:p>
          <a:p>
            <a:pPr marL="114300" lvl="1">
              <a:spcAft>
                <a:spcPts val="0"/>
              </a:spcAft>
              <a:buSzPct val="150000"/>
            </a:pPr>
            <a:endParaRPr lang="de-DE" sz="1600" dirty="0">
              <a:solidFill>
                <a:schemeClr val="tx1"/>
              </a:solidFill>
              <a:latin typeface="Arial" charset="0"/>
              <a:cs typeface="Arial" charset="0"/>
            </a:endParaRPr>
          </a:p>
          <a:p>
            <a:pPr marL="114300" lvl="1">
              <a:spcAft>
                <a:spcPts val="0"/>
              </a:spcAft>
              <a:buSzPct val="150000"/>
            </a:pPr>
            <a:r>
              <a:rPr lang="de-DE" sz="1600" dirty="0" smtClean="0">
                <a:solidFill>
                  <a:schemeClr val="tx1"/>
                </a:solidFill>
                <a:latin typeface="Arial" charset="0"/>
                <a:cs typeface="Arial" charset="0"/>
              </a:rPr>
              <a:t>Bildung </a:t>
            </a:r>
            <a:r>
              <a:rPr lang="de-DE" sz="1600" dirty="0">
                <a:solidFill>
                  <a:schemeClr val="tx1"/>
                </a:solidFill>
                <a:latin typeface="Arial" charset="0"/>
                <a:cs typeface="Arial" charset="0"/>
              </a:rPr>
              <a:t>für Toleranz und </a:t>
            </a:r>
            <a:endParaRPr lang="de-DE" sz="1600" dirty="0" smtClean="0">
              <a:solidFill>
                <a:schemeClr val="tx1"/>
              </a:solidFill>
              <a:latin typeface="Arial" charset="0"/>
              <a:cs typeface="Arial" charset="0"/>
            </a:endParaRPr>
          </a:p>
          <a:p>
            <a:pPr marL="114300" lvl="1">
              <a:spcAft>
                <a:spcPts val="0"/>
              </a:spcAft>
              <a:buSzPct val="150000"/>
            </a:pPr>
            <a:r>
              <a:rPr lang="de-DE" sz="1600" dirty="0" smtClean="0">
                <a:solidFill>
                  <a:schemeClr val="tx1"/>
                </a:solidFill>
                <a:latin typeface="Arial" charset="0"/>
                <a:cs typeface="Arial" charset="0"/>
              </a:rPr>
              <a:t>Akzeptanz </a:t>
            </a:r>
            <a:r>
              <a:rPr lang="de-DE" sz="1600" dirty="0">
                <a:solidFill>
                  <a:schemeClr val="tx1"/>
                </a:solidFill>
                <a:latin typeface="Arial" charset="0"/>
                <a:cs typeface="Arial" charset="0"/>
              </a:rPr>
              <a:t>von </a:t>
            </a:r>
            <a:r>
              <a:rPr lang="de-DE" sz="1600" dirty="0" smtClean="0">
                <a:solidFill>
                  <a:schemeClr val="tx1"/>
                </a:solidFill>
                <a:latin typeface="Arial" charset="0"/>
                <a:cs typeface="Arial" charset="0"/>
              </a:rPr>
              <a:t>Vielfalt (BTV)</a:t>
            </a:r>
          </a:p>
          <a:p>
            <a:pPr marL="114300" lvl="1">
              <a:spcAft>
                <a:spcPts val="0"/>
              </a:spcAft>
              <a:buSzPct val="150000"/>
            </a:pPr>
            <a:endParaRPr lang="de-DE" sz="1600" dirty="0">
              <a:solidFill>
                <a:schemeClr val="tx1"/>
              </a:solidFill>
              <a:latin typeface="Arial" charset="0"/>
              <a:cs typeface="Arial" charset="0"/>
            </a:endParaRPr>
          </a:p>
          <a:p>
            <a:pPr marL="114300" lvl="1">
              <a:spcAft>
                <a:spcPts val="0"/>
              </a:spcAft>
              <a:buSzPct val="150000"/>
            </a:pPr>
            <a:r>
              <a:rPr lang="de-DE" sz="1600" dirty="0" smtClean="0">
                <a:solidFill>
                  <a:schemeClr val="tx1"/>
                </a:solidFill>
                <a:latin typeface="Arial" charset="0"/>
                <a:cs typeface="Arial" charset="0"/>
              </a:rPr>
              <a:t>Prävention </a:t>
            </a:r>
            <a:r>
              <a:rPr lang="de-DE" sz="1600" dirty="0">
                <a:solidFill>
                  <a:schemeClr val="tx1"/>
                </a:solidFill>
                <a:latin typeface="Arial" charset="0"/>
                <a:cs typeface="Arial" charset="0"/>
              </a:rPr>
              <a:t>und </a:t>
            </a:r>
            <a:endParaRPr lang="de-DE" sz="1600" dirty="0" smtClean="0">
              <a:solidFill>
                <a:schemeClr val="tx1"/>
              </a:solidFill>
              <a:latin typeface="Arial" charset="0"/>
              <a:cs typeface="Arial" charset="0"/>
            </a:endParaRPr>
          </a:p>
          <a:p>
            <a:pPr marL="114300" lvl="1">
              <a:spcAft>
                <a:spcPts val="0"/>
              </a:spcAft>
              <a:buSzPct val="150000"/>
            </a:pPr>
            <a:r>
              <a:rPr lang="de-DE" sz="1600" dirty="0" smtClean="0">
                <a:solidFill>
                  <a:schemeClr val="tx1"/>
                </a:solidFill>
                <a:latin typeface="Arial" charset="0"/>
                <a:cs typeface="Arial" charset="0"/>
              </a:rPr>
              <a:t>Gesundheitsförderung (PG)</a:t>
            </a:r>
            <a:endParaRPr lang="de-DE" sz="1600" dirty="0">
              <a:solidFill>
                <a:schemeClr val="tx1"/>
              </a:solidFill>
              <a:latin typeface="Arial" charset="0"/>
              <a:cs typeface="Arial" charset="0"/>
            </a:endParaRPr>
          </a:p>
          <a:p>
            <a:endParaRPr lang="de-DE" sz="1400" dirty="0">
              <a:solidFill>
                <a:schemeClr val="tx1"/>
              </a:solidFill>
              <a:latin typeface="Arial" panose="020B0604020202020204" pitchFamily="34" charset="0"/>
              <a:cs typeface="Arial" panose="020B0604020202020204" pitchFamily="34" charset="0"/>
            </a:endParaRPr>
          </a:p>
        </p:txBody>
      </p:sp>
      <p:sp>
        <p:nvSpPr>
          <p:cNvPr id="17" name="Abgerundetes Rechteck 16"/>
          <p:cNvSpPr/>
          <p:nvPr/>
        </p:nvSpPr>
        <p:spPr>
          <a:xfrm>
            <a:off x="4572000" y="3356992"/>
            <a:ext cx="3168352" cy="25202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indent="-342900">
              <a:spcAft>
                <a:spcPts val="0"/>
              </a:spcAft>
              <a:buSzPct val="150000"/>
              <a:buFont typeface="Arial" panose="020B0604020202020204" pitchFamily="34" charset="0"/>
              <a:buChar char="•"/>
            </a:pPr>
            <a:endParaRPr lang="de-DE" sz="1600" dirty="0" smtClean="0">
              <a:solidFill>
                <a:schemeClr val="tx1"/>
              </a:solidFill>
              <a:latin typeface="Arial" charset="0"/>
              <a:cs typeface="Arial" charset="0"/>
            </a:endParaRPr>
          </a:p>
          <a:p>
            <a:pPr marL="114300" lvl="1">
              <a:spcAft>
                <a:spcPts val="0"/>
              </a:spcAft>
              <a:buSzPct val="150000"/>
            </a:pPr>
            <a:r>
              <a:rPr lang="de-DE" sz="1600" dirty="0" smtClean="0">
                <a:solidFill>
                  <a:schemeClr val="tx1"/>
                </a:solidFill>
                <a:latin typeface="Arial" charset="0"/>
                <a:cs typeface="Arial" charset="0"/>
              </a:rPr>
              <a:t>Berufliche Orientierung (BO) </a:t>
            </a:r>
          </a:p>
          <a:p>
            <a:pPr marL="114300" lvl="1">
              <a:spcAft>
                <a:spcPts val="0"/>
              </a:spcAft>
              <a:buSzPct val="150000"/>
            </a:pPr>
            <a:r>
              <a:rPr lang="de-DE" sz="1600" dirty="0" smtClean="0">
                <a:solidFill>
                  <a:schemeClr val="tx1"/>
                </a:solidFill>
                <a:latin typeface="Arial" charset="0"/>
                <a:cs typeface="Arial" charset="0"/>
              </a:rPr>
              <a:t> </a:t>
            </a:r>
          </a:p>
          <a:p>
            <a:pPr marL="114300" lvl="1">
              <a:spcAft>
                <a:spcPts val="0"/>
              </a:spcAft>
              <a:buSzPct val="150000"/>
            </a:pPr>
            <a:endParaRPr lang="de-DE" sz="1600" dirty="0">
              <a:solidFill>
                <a:schemeClr val="tx1"/>
              </a:solidFill>
              <a:latin typeface="Arial" charset="0"/>
              <a:cs typeface="Arial" charset="0"/>
            </a:endParaRPr>
          </a:p>
          <a:p>
            <a:pPr marL="114300" lvl="1">
              <a:spcAft>
                <a:spcPts val="0"/>
              </a:spcAft>
              <a:buSzPct val="150000"/>
            </a:pPr>
            <a:r>
              <a:rPr lang="de-DE" sz="1600" dirty="0" smtClean="0">
                <a:solidFill>
                  <a:schemeClr val="tx1"/>
                </a:solidFill>
                <a:latin typeface="Arial" charset="0"/>
                <a:cs typeface="Arial" charset="0"/>
              </a:rPr>
              <a:t>Medienbildung (MB)</a:t>
            </a:r>
          </a:p>
          <a:p>
            <a:pPr marL="114300" lvl="1">
              <a:spcAft>
                <a:spcPts val="0"/>
              </a:spcAft>
              <a:buSzPct val="150000"/>
            </a:pPr>
            <a:endParaRPr lang="de-DE" sz="1600" dirty="0">
              <a:solidFill>
                <a:schemeClr val="tx1"/>
              </a:solidFill>
              <a:latin typeface="Arial" charset="0"/>
              <a:cs typeface="Arial" charset="0"/>
            </a:endParaRPr>
          </a:p>
          <a:p>
            <a:pPr marL="114300" lvl="1">
              <a:spcAft>
                <a:spcPts val="0"/>
              </a:spcAft>
              <a:buSzPct val="150000"/>
            </a:pPr>
            <a:endParaRPr lang="de-DE" sz="1600" dirty="0" smtClean="0">
              <a:solidFill>
                <a:schemeClr val="tx1"/>
              </a:solidFill>
              <a:latin typeface="Arial" charset="0"/>
              <a:cs typeface="Arial" charset="0"/>
            </a:endParaRPr>
          </a:p>
          <a:p>
            <a:pPr marL="114300" lvl="1">
              <a:spcAft>
                <a:spcPts val="0"/>
              </a:spcAft>
              <a:buSzPct val="150000"/>
            </a:pPr>
            <a:r>
              <a:rPr lang="de-DE" sz="1600" dirty="0" smtClean="0">
                <a:solidFill>
                  <a:schemeClr val="tx1"/>
                </a:solidFill>
                <a:latin typeface="Arial" charset="0"/>
                <a:cs typeface="Arial" charset="0"/>
              </a:rPr>
              <a:t>Verbraucherbildung (VB)</a:t>
            </a:r>
            <a:endParaRPr lang="de-DE" sz="1600" dirty="0">
              <a:solidFill>
                <a:schemeClr val="tx1"/>
              </a:solidFill>
              <a:latin typeface="Arial" charset="0"/>
              <a:cs typeface="Arial" charset="0"/>
            </a:endParaRPr>
          </a:p>
          <a:p>
            <a:endParaRPr lang="de-DE" sz="1400" dirty="0">
              <a:solidFill>
                <a:schemeClr val="tx1"/>
              </a:solidFill>
              <a:latin typeface="Arial" panose="020B0604020202020204" pitchFamily="34" charset="0"/>
              <a:cs typeface="Arial" panose="020B0604020202020204" pitchFamily="34" charset="0"/>
            </a:endParaRPr>
          </a:p>
        </p:txBody>
      </p:sp>
      <p:sp>
        <p:nvSpPr>
          <p:cNvPr id="13" name="Abgerundetes Rechteck 12"/>
          <p:cNvSpPr/>
          <p:nvPr/>
        </p:nvSpPr>
        <p:spPr>
          <a:xfrm>
            <a:off x="2771800" y="1628800"/>
            <a:ext cx="3888432" cy="1512168"/>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buSzPct val="150000"/>
            </a:pPr>
            <a:endParaRPr lang="de-DE" sz="1800" dirty="0">
              <a:solidFill>
                <a:schemeClr val="tx1"/>
              </a:solidFill>
              <a:latin typeface="Arial" charset="0"/>
              <a:cs typeface="Arial" charset="0"/>
            </a:endParaRPr>
          </a:p>
        </p:txBody>
      </p:sp>
      <p:sp>
        <p:nvSpPr>
          <p:cNvPr id="11" name="Abgerundetes Rechteck 10"/>
          <p:cNvSpPr/>
          <p:nvPr/>
        </p:nvSpPr>
        <p:spPr>
          <a:xfrm>
            <a:off x="4427984" y="1628800"/>
            <a:ext cx="4464496" cy="1512168"/>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buSzPct val="150000"/>
            </a:pPr>
            <a:r>
              <a:rPr lang="de-DE" sz="1800" b="1" dirty="0" smtClean="0">
                <a:solidFill>
                  <a:schemeClr val="tx1"/>
                </a:solidFill>
                <a:latin typeface="Arial" charset="0"/>
                <a:cs typeface="Arial" charset="0"/>
              </a:rPr>
              <a:t>Themenspezifische Leitperspektiven</a:t>
            </a:r>
          </a:p>
          <a:p>
            <a:pPr algn="ctr">
              <a:spcAft>
                <a:spcPts val="0"/>
              </a:spcAft>
              <a:buSzPct val="150000"/>
            </a:pPr>
            <a:r>
              <a:rPr lang="de-DE" sz="1800" b="1" dirty="0" smtClean="0">
                <a:solidFill>
                  <a:schemeClr val="tx1"/>
                </a:solidFill>
                <a:latin typeface="Arial" charset="0"/>
                <a:cs typeface="Arial" charset="0"/>
              </a:rPr>
              <a:t> </a:t>
            </a:r>
            <a:endParaRPr lang="de-DE" sz="1800" b="1" dirty="0">
              <a:solidFill>
                <a:schemeClr val="tx1"/>
              </a:solidFill>
              <a:latin typeface="Arial" charset="0"/>
              <a:cs typeface="Arial" charset="0"/>
            </a:endParaRPr>
          </a:p>
          <a:p>
            <a:pPr algn="ctr">
              <a:spcAft>
                <a:spcPts val="0"/>
              </a:spcAft>
              <a:buSzPct val="150000"/>
            </a:pPr>
            <a:r>
              <a:rPr lang="de-DE" sz="1800" dirty="0" smtClean="0">
                <a:solidFill>
                  <a:schemeClr val="tx1"/>
                </a:solidFill>
                <a:latin typeface="Arial" charset="0"/>
                <a:cs typeface="Arial" charset="0"/>
              </a:rPr>
              <a:t>Orientierung in der modernen Lebenswelt</a:t>
            </a:r>
            <a:endParaRPr lang="de-DE" sz="1800" dirty="0">
              <a:solidFill>
                <a:schemeClr val="tx1"/>
              </a:solidFill>
              <a:latin typeface="Arial" charset="0"/>
              <a:cs typeface="Arial" charset="0"/>
            </a:endParaRPr>
          </a:p>
        </p:txBody>
      </p:sp>
      <p:sp>
        <p:nvSpPr>
          <p:cNvPr id="12" name="Abgerundetes Rechteck 11"/>
          <p:cNvSpPr/>
          <p:nvPr/>
        </p:nvSpPr>
        <p:spPr>
          <a:xfrm>
            <a:off x="251520" y="1628800"/>
            <a:ext cx="4320480" cy="1512168"/>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buSzPct val="150000"/>
            </a:pPr>
            <a:r>
              <a:rPr lang="de-DE" sz="1800" b="1" dirty="0">
                <a:solidFill>
                  <a:schemeClr val="tx1"/>
                </a:solidFill>
                <a:latin typeface="Arial" charset="0"/>
                <a:cs typeface="Arial" charset="0"/>
              </a:rPr>
              <a:t>Allgemeine </a:t>
            </a:r>
            <a:r>
              <a:rPr lang="de-DE" sz="1800" b="1" dirty="0" smtClean="0">
                <a:solidFill>
                  <a:schemeClr val="tx1"/>
                </a:solidFill>
                <a:latin typeface="Arial" charset="0"/>
                <a:cs typeface="Arial" charset="0"/>
              </a:rPr>
              <a:t>Leitperspektiven</a:t>
            </a:r>
          </a:p>
          <a:p>
            <a:pPr algn="ctr">
              <a:spcAft>
                <a:spcPts val="0"/>
              </a:spcAft>
              <a:buSzPct val="150000"/>
            </a:pPr>
            <a:r>
              <a:rPr lang="de-DE" sz="1800" b="1" dirty="0" smtClean="0">
                <a:solidFill>
                  <a:schemeClr val="tx1"/>
                </a:solidFill>
                <a:latin typeface="Arial" charset="0"/>
                <a:cs typeface="Arial" charset="0"/>
              </a:rPr>
              <a:t> </a:t>
            </a:r>
            <a:endParaRPr lang="de-DE" sz="1800" b="1" dirty="0">
              <a:solidFill>
                <a:schemeClr val="tx1"/>
              </a:solidFill>
              <a:latin typeface="Arial" charset="0"/>
              <a:cs typeface="Arial" charset="0"/>
            </a:endParaRPr>
          </a:p>
          <a:p>
            <a:pPr algn="ctr">
              <a:spcAft>
                <a:spcPts val="0"/>
              </a:spcAft>
              <a:buSzPct val="150000"/>
            </a:pPr>
            <a:r>
              <a:rPr lang="de-DE" sz="1800" dirty="0" smtClean="0">
                <a:solidFill>
                  <a:schemeClr val="tx1"/>
                </a:solidFill>
                <a:latin typeface="Arial" charset="0"/>
                <a:cs typeface="Arial" charset="0"/>
              </a:rPr>
              <a:t>Persönlichkeit</a:t>
            </a:r>
            <a:r>
              <a:rPr lang="de-DE" sz="1800" dirty="0">
                <a:solidFill>
                  <a:schemeClr val="tx1"/>
                </a:solidFill>
                <a:latin typeface="Arial" charset="0"/>
                <a:cs typeface="Arial" charset="0"/>
              </a:rPr>
              <a:t>, Teilhabe, Gemeinschaftsbildung </a:t>
            </a:r>
          </a:p>
        </p:txBody>
      </p:sp>
    </p:spTree>
    <p:extLst>
      <p:ext uri="{BB962C8B-B14F-4D97-AF65-F5344CB8AC3E}">
        <p14:creationId xmlns:p14="http://schemas.microsoft.com/office/powerpoint/2010/main" val="163441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p:cNvSpPr/>
          <p:nvPr/>
        </p:nvSpPr>
        <p:spPr>
          <a:xfrm>
            <a:off x="5364088" y="3573016"/>
            <a:ext cx="216024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a:spLocks noChangeArrowheads="1"/>
          </p:cNvSpPr>
          <p:nvPr/>
        </p:nvSpPr>
        <p:spPr bwMode="auto">
          <a:xfrm>
            <a:off x="223838" y="980728"/>
            <a:ext cx="8696325" cy="523220"/>
          </a:xfrm>
          <a:prstGeom prst="rect">
            <a:avLst/>
          </a:prstGeom>
          <a:noFill/>
          <a:ln w="9525">
            <a:noFill/>
            <a:miter lim="800000"/>
            <a:headEnd/>
            <a:tailEnd/>
          </a:ln>
        </p:spPr>
        <p:txBody>
          <a:bodyPr>
            <a:spAutoFit/>
          </a:bodyPr>
          <a:lstStyle/>
          <a:p>
            <a:pPr algn="ctr"/>
            <a:r>
              <a:rPr lang="de-DE" sz="2800" dirty="0" smtClean="0">
                <a:latin typeface="Calibri"/>
                <a:cs typeface="Calibri"/>
              </a:rPr>
              <a:t>Aufbau der Bildungspläne </a:t>
            </a:r>
            <a:endParaRPr lang="de-DE" sz="2800" dirty="0">
              <a:latin typeface="Calibri"/>
              <a:cs typeface="Calibri"/>
            </a:endParaRPr>
          </a:p>
        </p:txBody>
      </p:sp>
      <p:sp>
        <p:nvSpPr>
          <p:cNvPr id="6" name="Textfeld 5"/>
          <p:cNvSpPr txBox="1"/>
          <p:nvPr/>
        </p:nvSpPr>
        <p:spPr>
          <a:xfrm>
            <a:off x="251520" y="6309320"/>
            <a:ext cx="504056" cy="261610"/>
          </a:xfrm>
          <a:prstGeom prst="rect">
            <a:avLst/>
          </a:prstGeom>
          <a:noFill/>
        </p:spPr>
        <p:txBody>
          <a:bodyPr wrap="square" rtlCol="0">
            <a:spAutoFit/>
          </a:bodyPr>
          <a:lstStyle/>
          <a:p>
            <a:r>
              <a:rPr lang="de-DE" sz="1100" dirty="0" smtClean="0">
                <a:latin typeface="Arial" panose="020B0604020202020204" pitchFamily="34" charset="0"/>
                <a:cs typeface="Arial" panose="020B0604020202020204" pitchFamily="34" charset="0"/>
              </a:rPr>
              <a:t>9</a:t>
            </a:r>
            <a:endParaRPr lang="de-DE" sz="1100" dirty="0">
              <a:latin typeface="Arial" panose="020B0604020202020204" pitchFamily="34" charset="0"/>
              <a:cs typeface="Arial" panose="020B0604020202020204" pitchFamily="34" charset="0"/>
            </a:endParaRPr>
          </a:p>
        </p:txBody>
      </p:sp>
      <p:sp>
        <p:nvSpPr>
          <p:cNvPr id="3" name="Abgerundetes Rechteck 2"/>
          <p:cNvSpPr/>
          <p:nvPr/>
        </p:nvSpPr>
        <p:spPr>
          <a:xfrm>
            <a:off x="251520" y="1700808"/>
            <a:ext cx="8640960" cy="7920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de-DE" sz="2000" dirty="0" smtClean="0">
                <a:latin typeface="Arial" panose="020B0604020202020204" pitchFamily="34" charset="0"/>
                <a:cs typeface="Arial" panose="020B0604020202020204" pitchFamily="34" charset="0"/>
              </a:rPr>
              <a:t> Vorwort </a:t>
            </a:r>
          </a:p>
          <a:p>
            <a:r>
              <a:rPr lang="de-DE" sz="2000" dirty="0" smtClean="0">
                <a:latin typeface="Arial" panose="020B0604020202020204" pitchFamily="34" charset="0"/>
                <a:cs typeface="Arial" panose="020B0604020202020204" pitchFamily="34" charset="0"/>
              </a:rPr>
              <a:t> Einführung </a:t>
            </a:r>
            <a:endParaRPr lang="de-DE" sz="2000" dirty="0">
              <a:latin typeface="Arial" panose="020B0604020202020204" pitchFamily="34" charset="0"/>
              <a:cs typeface="Arial" panose="020B0604020202020204" pitchFamily="34" charset="0"/>
            </a:endParaRPr>
          </a:p>
        </p:txBody>
      </p:sp>
      <p:sp>
        <p:nvSpPr>
          <p:cNvPr id="8" name="Abgerundetes Rechteck 7"/>
          <p:cNvSpPr/>
          <p:nvPr/>
        </p:nvSpPr>
        <p:spPr>
          <a:xfrm>
            <a:off x="251520" y="2780928"/>
            <a:ext cx="8640960" cy="21602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de-DE" sz="2000" dirty="0" smtClean="0">
                <a:latin typeface="Arial" panose="020B0604020202020204" pitchFamily="34" charset="0"/>
                <a:cs typeface="Arial" panose="020B0604020202020204" pitchFamily="34" charset="0"/>
              </a:rPr>
              <a:t> Fachpläne</a:t>
            </a:r>
          </a:p>
          <a:p>
            <a:r>
              <a:rPr lang="de-DE" sz="2000" dirty="0">
                <a:latin typeface="Arial" panose="020B0604020202020204" pitchFamily="34" charset="0"/>
                <a:cs typeface="Arial" panose="020B0604020202020204" pitchFamily="34" charset="0"/>
              </a:rPr>
              <a:t>	</a:t>
            </a:r>
          </a:p>
          <a:p>
            <a:endParaRPr lang="de-DE" sz="2000" dirty="0" smtClean="0">
              <a:latin typeface="Arial" panose="020B0604020202020204" pitchFamily="34" charset="0"/>
              <a:cs typeface="Arial" panose="020B0604020202020204" pitchFamily="34" charset="0"/>
            </a:endParaRPr>
          </a:p>
          <a:p>
            <a:endParaRPr lang="de-DE" sz="2000" dirty="0">
              <a:latin typeface="Arial" panose="020B0604020202020204" pitchFamily="34" charset="0"/>
              <a:cs typeface="Arial" panose="020B0604020202020204" pitchFamily="34" charset="0"/>
            </a:endParaRPr>
          </a:p>
          <a:p>
            <a:endParaRPr lang="de-DE" sz="2000" dirty="0">
              <a:latin typeface="Arial" panose="020B0604020202020204" pitchFamily="34" charset="0"/>
              <a:cs typeface="Arial" panose="020B0604020202020204" pitchFamily="34" charset="0"/>
            </a:endParaRPr>
          </a:p>
          <a:p>
            <a:pPr marL="342900" indent="-342900">
              <a:buFont typeface="Arial" pitchFamily="34" charset="0"/>
              <a:buChar char="•"/>
            </a:pPr>
            <a:r>
              <a:rPr lang="de-DE" sz="2000" dirty="0" smtClean="0">
                <a:latin typeface="Arial" panose="020B0604020202020204" pitchFamily="34" charset="0"/>
                <a:cs typeface="Arial" panose="020B0604020202020204" pitchFamily="34" charset="0"/>
              </a:rPr>
              <a:t>Operatoren</a:t>
            </a:r>
            <a:endParaRPr lang="de-DE" sz="2000" dirty="0">
              <a:latin typeface="Arial" panose="020B0604020202020204" pitchFamily="34" charset="0"/>
              <a:cs typeface="Arial" panose="020B0604020202020204" pitchFamily="34" charset="0"/>
            </a:endParaRPr>
          </a:p>
        </p:txBody>
      </p:sp>
      <p:sp>
        <p:nvSpPr>
          <p:cNvPr id="11" name="Abgerundetes Rechteck 10"/>
          <p:cNvSpPr/>
          <p:nvPr/>
        </p:nvSpPr>
        <p:spPr>
          <a:xfrm>
            <a:off x="251520" y="5229200"/>
            <a:ext cx="8640960" cy="50405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2000" dirty="0" smtClean="0">
                <a:latin typeface="Arial" panose="020B0604020202020204" pitchFamily="34" charset="0"/>
                <a:cs typeface="Arial" panose="020B0604020202020204" pitchFamily="34" charset="0"/>
              </a:rPr>
              <a:t>Glossar</a:t>
            </a:r>
            <a:endParaRPr lang="de-DE" sz="2000" dirty="0">
              <a:latin typeface="Arial" panose="020B0604020202020204" pitchFamily="34" charset="0"/>
              <a:cs typeface="Arial" panose="020B0604020202020204" pitchFamily="34" charset="0"/>
            </a:endParaRPr>
          </a:p>
        </p:txBody>
      </p:sp>
      <p:sp>
        <p:nvSpPr>
          <p:cNvPr id="9" name="Abgerundetes Rechteck 8"/>
          <p:cNvSpPr/>
          <p:nvPr/>
        </p:nvSpPr>
        <p:spPr>
          <a:xfrm>
            <a:off x="251520" y="3429000"/>
            <a:ext cx="8640960" cy="1008112"/>
          </a:xfrm>
          <a:prstGeom prst="roundRect">
            <a:avLst/>
          </a:prstGeom>
          <a:solidFill>
            <a:srgbClr val="FFFFCC">
              <a:alpha val="72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itchFamily="34" charset="0"/>
              <a:buChar char="•"/>
            </a:pPr>
            <a:r>
              <a:rPr lang="de-DE" sz="2000" dirty="0" smtClean="0">
                <a:solidFill>
                  <a:schemeClr val="tx1"/>
                </a:solidFill>
                <a:latin typeface="Arial" panose="020B0604020202020204" pitchFamily="34" charset="0"/>
                <a:cs typeface="Arial" panose="020B0604020202020204" pitchFamily="34" charset="0"/>
              </a:rPr>
              <a:t>Leitgedanken</a:t>
            </a:r>
            <a:endParaRPr lang="de-DE" sz="2000" dirty="0">
              <a:solidFill>
                <a:schemeClr val="tx1"/>
              </a:solidFill>
              <a:latin typeface="Arial" panose="020B0604020202020204" pitchFamily="34" charset="0"/>
              <a:cs typeface="Arial" panose="020B0604020202020204" pitchFamily="34" charset="0"/>
            </a:endParaRPr>
          </a:p>
          <a:p>
            <a:pPr marL="342900" indent="-342900">
              <a:buFont typeface="Arial" pitchFamily="34" charset="0"/>
              <a:buChar char="•"/>
            </a:pPr>
            <a:r>
              <a:rPr lang="de-DE" sz="2000" dirty="0">
                <a:solidFill>
                  <a:schemeClr val="tx1"/>
                </a:solidFill>
                <a:latin typeface="Arial" panose="020B0604020202020204" pitchFamily="34" charset="0"/>
                <a:cs typeface="Arial" panose="020B0604020202020204" pitchFamily="34" charset="0"/>
              </a:rPr>
              <a:t>Prozessbezogene Kompetenzen </a:t>
            </a:r>
          </a:p>
          <a:p>
            <a:pPr marL="342900" indent="-342900">
              <a:buFont typeface="Arial" pitchFamily="34" charset="0"/>
              <a:buChar char="•"/>
            </a:pPr>
            <a:r>
              <a:rPr lang="de-DE" sz="2000" dirty="0">
                <a:solidFill>
                  <a:schemeClr val="tx1"/>
                </a:solidFill>
                <a:latin typeface="Arial" panose="020B0604020202020204" pitchFamily="34" charset="0"/>
                <a:cs typeface="Arial" panose="020B0604020202020204" pitchFamily="34" charset="0"/>
              </a:rPr>
              <a:t>Inhaltsbezogene Kompetenzen</a:t>
            </a:r>
          </a:p>
        </p:txBody>
      </p:sp>
      <p:sp>
        <p:nvSpPr>
          <p:cNvPr id="10" name="Abgerundetes Rechteck 9"/>
          <p:cNvSpPr/>
          <p:nvPr/>
        </p:nvSpPr>
        <p:spPr>
          <a:xfrm>
            <a:off x="4572000" y="3429000"/>
            <a:ext cx="1872208" cy="1008112"/>
          </a:xfrm>
          <a:prstGeom prst="roundRect">
            <a:avLst/>
          </a:prstGeom>
          <a:noFill/>
          <a:ln w="25400">
            <a:solidFill>
              <a:srgbClr val="F7994B"/>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2000" b="1" dirty="0" smtClean="0">
                <a:solidFill>
                  <a:srgbClr val="F7994B"/>
                </a:solidFill>
                <a:latin typeface="Arial" panose="020B0604020202020204" pitchFamily="34" charset="0"/>
                <a:cs typeface="Arial" panose="020B0604020202020204" pitchFamily="34" charset="0"/>
              </a:rPr>
              <a:t>Leit-perspektiven</a:t>
            </a:r>
            <a:endParaRPr lang="de-DE" sz="2000" b="1" dirty="0">
              <a:solidFill>
                <a:srgbClr val="F7994B"/>
              </a:solidFill>
              <a:latin typeface="Arial" panose="020B0604020202020204" pitchFamily="34" charset="0"/>
              <a:cs typeface="Arial" panose="020B0604020202020204" pitchFamily="34" charset="0"/>
            </a:endParaRPr>
          </a:p>
        </p:txBody>
      </p:sp>
      <p:sp>
        <p:nvSpPr>
          <p:cNvPr id="13" name="Abgerundetes Rechteck 12"/>
          <p:cNvSpPr/>
          <p:nvPr/>
        </p:nvSpPr>
        <p:spPr>
          <a:xfrm>
            <a:off x="6516216" y="3501008"/>
            <a:ext cx="2160240" cy="864096"/>
          </a:xfrm>
          <a:prstGeom prst="round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1800" b="1" dirty="0" smtClean="0">
                <a:solidFill>
                  <a:srgbClr val="F7994B"/>
                </a:solidFill>
                <a:latin typeface="Arial" panose="020B0604020202020204" pitchFamily="34" charset="0"/>
                <a:cs typeface="Arial" panose="020B0604020202020204" pitchFamily="34" charset="0"/>
              </a:rPr>
              <a:t>fachübergreifende,</a:t>
            </a:r>
          </a:p>
          <a:p>
            <a:pPr algn="ctr"/>
            <a:r>
              <a:rPr lang="de-DE" sz="1800" b="1" dirty="0" smtClean="0">
                <a:solidFill>
                  <a:srgbClr val="F7994B"/>
                </a:solidFill>
                <a:latin typeface="Arial" panose="020B0604020202020204" pitchFamily="34" charset="0"/>
                <a:cs typeface="Arial" panose="020B0604020202020204" pitchFamily="34" charset="0"/>
              </a:rPr>
              <a:t>spiralcurriculare Verankerung</a:t>
            </a:r>
            <a:endParaRPr lang="de-DE" sz="1800" b="1" dirty="0">
              <a:solidFill>
                <a:srgbClr val="F7994B"/>
              </a:solidFill>
              <a:latin typeface="Arial" panose="020B0604020202020204" pitchFamily="34" charset="0"/>
              <a:cs typeface="Arial" panose="020B0604020202020204" pitchFamily="34" charset="0"/>
            </a:endParaRPr>
          </a:p>
        </p:txBody>
      </p:sp>
      <p:sp>
        <p:nvSpPr>
          <p:cNvPr id="12" name="Abgerundetes Rechteck 11"/>
          <p:cNvSpPr/>
          <p:nvPr/>
        </p:nvSpPr>
        <p:spPr>
          <a:xfrm>
            <a:off x="4572000" y="1700213"/>
            <a:ext cx="1872208" cy="792162"/>
          </a:xfrm>
          <a:prstGeom prst="roundRect">
            <a:avLst/>
          </a:prstGeom>
          <a:solidFill>
            <a:srgbClr val="FFFFCC">
              <a:alpha val="72000"/>
            </a:srgbClr>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b="1" dirty="0" smtClean="0">
                <a:solidFill>
                  <a:srgbClr val="F7994B"/>
                </a:solidFill>
                <a:latin typeface="Arial" panose="020B0604020202020204" pitchFamily="34" charset="0"/>
                <a:cs typeface="Arial" panose="020B0604020202020204" pitchFamily="34" charset="0"/>
              </a:rPr>
              <a:t>Leit-</a:t>
            </a:r>
          </a:p>
          <a:p>
            <a:pPr algn="ctr"/>
            <a:r>
              <a:rPr lang="de-DE" sz="1800" b="1" dirty="0" smtClean="0">
                <a:solidFill>
                  <a:srgbClr val="F7994B"/>
                </a:solidFill>
                <a:latin typeface="Arial" panose="020B0604020202020204" pitchFamily="34" charset="0"/>
                <a:cs typeface="Arial" panose="020B0604020202020204" pitchFamily="34" charset="0"/>
              </a:rPr>
              <a:t>perspektiven</a:t>
            </a:r>
            <a:endParaRPr lang="de-DE" sz="1800" b="1" dirty="0">
              <a:solidFill>
                <a:srgbClr val="F7994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392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Design1">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Design1</Template>
  <TotalTime>0</TotalTime>
  <Words>3416</Words>
  <Application>Microsoft Office PowerPoint</Application>
  <PresentationFormat>Bildschirmpräsentation (4:3)</PresentationFormat>
  <Paragraphs>453</Paragraphs>
  <Slides>17</Slides>
  <Notes>17</Notes>
  <HiddenSlides>0</HiddenSlides>
  <MMClips>0</MMClips>
  <ScaleCrop>false</ScaleCrop>
  <HeadingPairs>
    <vt:vector size="4" baseType="variant">
      <vt:variant>
        <vt:lpstr>Design</vt:lpstr>
      </vt:variant>
      <vt:variant>
        <vt:i4>1</vt:i4>
      </vt:variant>
      <vt:variant>
        <vt:lpstr>Folientitel</vt:lpstr>
      </vt:variant>
      <vt:variant>
        <vt:i4>17</vt:i4>
      </vt:variant>
    </vt:vector>
  </HeadingPairs>
  <TitlesOfParts>
    <vt:vector size="18" baseType="lpstr">
      <vt:lpstr>Design1</vt:lpstr>
      <vt:lpstr>Bildungsplanreform 2016 der allgemein bildenden Schulen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IZLBW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Bildungsplanreform  2015/2016</dc:title>
  <dc:subject>PowerPoint-Präsentation</dc:subject>
  <dc:creator>Vollrath, Carmen (KM)</dc:creator>
  <cp:lastModifiedBy>mideeth</cp:lastModifiedBy>
  <cp:revision>574</cp:revision>
  <cp:lastPrinted>2015-09-24T11:29:48Z</cp:lastPrinted>
  <dcterms:created xsi:type="dcterms:W3CDTF">2014-01-13T07:52:59Z</dcterms:created>
  <dcterms:modified xsi:type="dcterms:W3CDTF">2015-09-24T11:35:47Z</dcterms:modified>
</cp:coreProperties>
</file>