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20"/>
  </p:notesMasterIdLst>
  <p:handoutMasterIdLst>
    <p:handoutMasterId r:id="rId21"/>
  </p:handoutMasterIdLst>
  <p:sldIdLst>
    <p:sldId id="256" r:id="rId2"/>
    <p:sldId id="266" r:id="rId3"/>
    <p:sldId id="300" r:id="rId4"/>
    <p:sldId id="298" r:id="rId5"/>
    <p:sldId id="299" r:id="rId6"/>
    <p:sldId id="301" r:id="rId7"/>
    <p:sldId id="297" r:id="rId8"/>
    <p:sldId id="302" r:id="rId9"/>
    <p:sldId id="303" r:id="rId10"/>
    <p:sldId id="304" r:id="rId11"/>
    <p:sldId id="305" r:id="rId12"/>
    <p:sldId id="307" r:id="rId13"/>
    <p:sldId id="306" r:id="rId14"/>
    <p:sldId id="308" r:id="rId15"/>
    <p:sldId id="309" r:id="rId16"/>
    <p:sldId id="310" r:id="rId17"/>
    <p:sldId id="311" r:id="rId18"/>
    <p:sldId id="312" r:id="rId19"/>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C0000"/>
    <a:srgbClr val="C0C0C0"/>
    <a:srgbClr val="CCECFF"/>
    <a:srgbClr val="66CCFF"/>
    <a:srgbClr val="00CC99"/>
    <a:srgbClr val="0099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2D8B450-F129-482A-9789-99814ABE85A6}" type="datetimeFigureOut">
              <a:rPr lang="de-DE" smtClean="0"/>
              <a:t>24.09.2015</a:t>
            </a:fld>
            <a:endParaRPr lang="de-DE"/>
          </a:p>
        </p:txBody>
      </p:sp>
      <p:sp>
        <p:nvSpPr>
          <p:cNvPr id="4" name="Fußzeilenplatzhalt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D47F0BB-F9AC-4C53-A22D-5DE952E249F1}" type="slidenum">
              <a:rPr lang="de-DE" smtClean="0"/>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246E79E-5247-4FEC-AF67-EF4CA929CE7D}" type="datetimeFigureOut">
              <a:rPr lang="de-DE" smtClean="0"/>
              <a:t>24.09.2015</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5ED6E58-2337-4FB1-B6C4-CDB7ADFDBAEE}" type="slidenum">
              <a:rPr lang="de-DE" smtClean="0"/>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55ED6E58-2337-4FB1-B6C4-CDB7ADFDBAEE}" type="slidenum">
              <a:rPr lang="de-DE" smtClean="0"/>
              <a:t>2</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2286000" y="3124200"/>
            <a:ext cx="6172200" cy="1894362"/>
          </a:xfrm>
        </p:spPr>
        <p:txBody>
          <a:bodyPr/>
          <a:lstStyle>
            <a:lvl1pPr>
              <a:defRPr b="1"/>
            </a:lvl1pPr>
          </a:lstStyle>
          <a:p>
            <a:r>
              <a:rPr kumimoji="0" lang="de-DE" smtClean="0"/>
              <a:t>Titelmasterformat durch Klicken bearbeiten</a:t>
            </a:r>
            <a:endParaRPr kumimoji="0" lang="en-US"/>
          </a:p>
        </p:txBody>
      </p:sp>
      <p:sp>
        <p:nvSpPr>
          <p:cNvPr id="9" name="Untertitel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bwMode="auto">
          <a:xfrm rot="5400000">
            <a:off x="7764621" y="1174097"/>
            <a:ext cx="2286000" cy="381000"/>
          </a:xfrm>
        </p:spPr>
        <p:txBody>
          <a:bodyPr/>
          <a:lstStyle/>
          <a:p>
            <a:fld id="{C9AE1F67-C87D-4E8C-9A9B-EE9C68E5847E}" type="datetimeFigureOut">
              <a:rPr lang="de-DE" smtClean="0"/>
              <a:pPr/>
              <a:t>24.09.2015</a:t>
            </a:fld>
            <a:endParaRPr lang="de-DE" dirty="0"/>
          </a:p>
        </p:txBody>
      </p:sp>
      <p:sp>
        <p:nvSpPr>
          <p:cNvPr id="17" name="Fußzeilenplatzhalter 16"/>
          <p:cNvSpPr>
            <a:spLocks noGrp="1"/>
          </p:cNvSpPr>
          <p:nvPr>
            <p:ph type="ftr" sz="quarter" idx="11"/>
          </p:nvPr>
        </p:nvSpPr>
        <p:spPr bwMode="auto">
          <a:xfrm rot="5400000">
            <a:off x="7077269" y="4181669"/>
            <a:ext cx="3657600" cy="384048"/>
          </a:xfrm>
        </p:spPr>
        <p:txBody>
          <a:bodyPr/>
          <a:lstStyle/>
          <a:p>
            <a:endParaRPr lang="de-DE" dirty="0"/>
          </a:p>
        </p:txBody>
      </p:sp>
      <p:sp>
        <p:nvSpPr>
          <p:cNvPr id="10" name="Rechtec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htec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htec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htec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Gerade Verbindung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Gerade Verbindung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Gerade Verbindung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Gerade Verbindung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Gerade Verbindung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Gerade Verbindung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htec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Foliennummernplatzhalter 28"/>
          <p:cNvSpPr>
            <a:spLocks noGrp="1"/>
          </p:cNvSpPr>
          <p:nvPr>
            <p:ph type="sldNum" sz="quarter" idx="12"/>
          </p:nvPr>
        </p:nvSpPr>
        <p:spPr bwMode="auto">
          <a:xfrm>
            <a:off x="1325544" y="4928702"/>
            <a:ext cx="609600" cy="517524"/>
          </a:xfrm>
        </p:spPr>
        <p:txBody>
          <a:bodyPr/>
          <a:lstStyle/>
          <a:p>
            <a:fld id="{593BDA72-84EE-480E-8933-6A66E8C79C8D}" type="slidenum">
              <a:rPr lang="de-DE" smtClean="0"/>
              <a:pPr/>
              <a:t>‹Nr.›</a:t>
            </a:fld>
            <a:endParaRPr lang="de-DE" dirty="0"/>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C9AE1F67-C87D-4E8C-9A9B-EE9C68E5847E}" type="datetimeFigureOut">
              <a:rPr lang="de-DE" smtClean="0"/>
              <a:pPr/>
              <a:t>24.09.2015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593BDA72-84EE-480E-8933-6A66E8C79C8D}" type="slidenum">
              <a:rPr lang="de-DE" smtClean="0"/>
              <a:pPr/>
              <a:t>‹Nr.›</a:t>
            </a:fld>
            <a:endParaRPr lang="de-DE" dirty="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1676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C9AE1F67-C87D-4E8C-9A9B-EE9C68E5847E}" type="datetimeFigureOut">
              <a:rPr lang="de-DE" smtClean="0"/>
              <a:pPr/>
              <a:t>24.09.2015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593BDA72-84EE-480E-8933-6A66E8C79C8D}" type="slidenum">
              <a:rPr lang="de-DE" smtClean="0"/>
              <a:pPr/>
              <a:t>‹Nr.›</a:t>
            </a:fld>
            <a:endParaRPr lang="de-DE"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8" name="Inhaltsplatzhalter 7"/>
          <p:cNvSpPr>
            <a:spLocks noGrp="1"/>
          </p:cNvSpPr>
          <p:nvPr>
            <p:ph sz="quarter" idx="1"/>
          </p:nvPr>
        </p:nvSpPr>
        <p:spPr>
          <a:xfrm>
            <a:off x="457200" y="1600200"/>
            <a:ext cx="7467600" cy="4873752"/>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4"/>
          </p:nvPr>
        </p:nvSpPr>
        <p:spPr/>
        <p:txBody>
          <a:bodyPr rtlCol="0"/>
          <a:lstStyle/>
          <a:p>
            <a:fld id="{C9AE1F67-C87D-4E8C-9A9B-EE9C68E5847E}" type="datetimeFigureOut">
              <a:rPr lang="de-DE" smtClean="0"/>
              <a:pPr/>
              <a:t>24.09.2015</a:t>
            </a:fld>
            <a:endParaRPr lang="de-DE" dirty="0"/>
          </a:p>
        </p:txBody>
      </p:sp>
      <p:sp>
        <p:nvSpPr>
          <p:cNvPr id="9" name="Foliennummernplatzhalter 8"/>
          <p:cNvSpPr>
            <a:spLocks noGrp="1"/>
          </p:cNvSpPr>
          <p:nvPr>
            <p:ph type="sldNum" sz="quarter" idx="15"/>
          </p:nvPr>
        </p:nvSpPr>
        <p:spPr/>
        <p:txBody>
          <a:bodyPr rtlCol="0"/>
          <a:lstStyle/>
          <a:p>
            <a:fld id="{593BDA72-84EE-480E-8933-6A66E8C79C8D}" type="slidenum">
              <a:rPr lang="de-DE" smtClean="0"/>
              <a:pPr/>
              <a:t>‹Nr.›</a:t>
            </a:fld>
            <a:endParaRPr lang="de-DE" dirty="0"/>
          </a:p>
        </p:txBody>
      </p:sp>
      <p:sp>
        <p:nvSpPr>
          <p:cNvPr id="10" name="Fußzeilenplatzhalter 9"/>
          <p:cNvSpPr>
            <a:spLocks noGrp="1"/>
          </p:cNvSpPr>
          <p:nvPr>
            <p:ph type="ftr" sz="quarter" idx="16"/>
          </p:nvPr>
        </p:nvSpPr>
        <p:spPr/>
        <p:txBody>
          <a:bodyPr rtlCol="0"/>
          <a:lstStyle/>
          <a:p>
            <a:endParaRPr lang="de-DE"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286000" y="2895600"/>
            <a:ext cx="6172200" cy="2053590"/>
          </a:xfrm>
        </p:spPr>
        <p:txBody>
          <a:bodyPr/>
          <a:lstStyle>
            <a:lvl1pPr algn="l">
              <a:buNone/>
              <a:defRPr sz="3000" b="1" cap="small" baseline="0"/>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bwMode="auto">
          <a:xfrm rot="5400000">
            <a:off x="7763256" y="1170432"/>
            <a:ext cx="2286000" cy="381000"/>
          </a:xfrm>
        </p:spPr>
        <p:txBody>
          <a:bodyPr/>
          <a:lstStyle/>
          <a:p>
            <a:fld id="{C9AE1F67-C87D-4E8C-9A9B-EE9C68E5847E}" type="datetimeFigureOut">
              <a:rPr lang="de-DE" smtClean="0"/>
              <a:pPr/>
              <a:t>24.09.2015</a:t>
            </a:fld>
            <a:endParaRPr lang="de-DE" dirty="0"/>
          </a:p>
        </p:txBody>
      </p:sp>
      <p:sp>
        <p:nvSpPr>
          <p:cNvPr id="5" name="Fußzeilenplatzhalter 4"/>
          <p:cNvSpPr>
            <a:spLocks noGrp="1"/>
          </p:cNvSpPr>
          <p:nvPr>
            <p:ph type="ftr" sz="quarter" idx="11"/>
          </p:nvPr>
        </p:nvSpPr>
        <p:spPr bwMode="auto">
          <a:xfrm rot="5400000">
            <a:off x="7077456" y="4178808"/>
            <a:ext cx="3657600" cy="384048"/>
          </a:xfrm>
        </p:spPr>
        <p:txBody>
          <a:bodyPr/>
          <a:lstStyle/>
          <a:p>
            <a:endParaRPr lang="de-DE" dirty="0"/>
          </a:p>
        </p:txBody>
      </p:sp>
      <p:sp>
        <p:nvSpPr>
          <p:cNvPr id="9" name="Rechtec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htec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htec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htec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Gerade Verbindung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Gerade Verbindung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Gerade Verbindung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Gerade Verbindung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Gerade Verbindung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htec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Gerade Verbindung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Foliennummernplatzhalter 5"/>
          <p:cNvSpPr>
            <a:spLocks noGrp="1"/>
          </p:cNvSpPr>
          <p:nvPr>
            <p:ph type="sldNum" sz="quarter" idx="12"/>
          </p:nvPr>
        </p:nvSpPr>
        <p:spPr bwMode="auto">
          <a:xfrm>
            <a:off x="1340616" y="4928702"/>
            <a:ext cx="609600" cy="517524"/>
          </a:xfrm>
        </p:spPr>
        <p:txBody>
          <a:bodyPr/>
          <a:lstStyle/>
          <a:p>
            <a:fld id="{593BDA72-84EE-480E-8933-6A66E8C79C8D}" type="slidenum">
              <a:rPr lang="de-DE" smtClean="0"/>
              <a:pPr/>
              <a:t>‹Nr.›</a:t>
            </a:fld>
            <a:endParaRPr lang="de-DE" dirty="0"/>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p:txBody>
          <a:bodyPr/>
          <a:lstStyle/>
          <a:p>
            <a:fld id="{C9AE1F67-C87D-4E8C-9A9B-EE9C68E5847E}" type="datetimeFigureOut">
              <a:rPr lang="de-DE" smtClean="0"/>
              <a:pPr/>
              <a:t>24.09.2015</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593BDA72-84EE-480E-8933-6A66E8C79C8D}" type="slidenum">
              <a:rPr lang="de-DE" smtClean="0"/>
              <a:pPr/>
              <a:t>‹Nr.›</a:t>
            </a:fld>
            <a:endParaRPr lang="de-DE" dirty="0"/>
          </a:p>
        </p:txBody>
      </p:sp>
      <p:sp>
        <p:nvSpPr>
          <p:cNvPr id="9" name="Inhaltsplatzhalter 8"/>
          <p:cNvSpPr>
            <a:spLocks noGrp="1"/>
          </p:cNvSpPr>
          <p:nvPr>
            <p:ph sz="quarter" idx="1"/>
          </p:nvPr>
        </p:nvSpPr>
        <p:spPr>
          <a:xfrm>
            <a:off x="457200" y="1600200"/>
            <a:ext cx="36576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1" name="Inhaltsplatzhalter 10"/>
          <p:cNvSpPr>
            <a:spLocks noGrp="1"/>
          </p:cNvSpPr>
          <p:nvPr>
            <p:ph sz="quarter" idx="2"/>
          </p:nvPr>
        </p:nvSpPr>
        <p:spPr>
          <a:xfrm>
            <a:off x="4270248" y="1600200"/>
            <a:ext cx="3657600" cy="45720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7543800" cy="1143000"/>
          </a:xfrm>
        </p:spPr>
        <p:txBody>
          <a:bodyPr anchor="b"/>
          <a:lstStyle>
            <a:lvl1pPr>
              <a:defRPr/>
            </a:lvl1pPr>
          </a:lstStyle>
          <a:p>
            <a:r>
              <a:rPr kumimoji="0" lang="de-DE" smtClean="0"/>
              <a:t>Titelmasterformat durch Klicken bearbeiten</a:t>
            </a:r>
            <a:endParaRPr kumimoji="0" lang="en-US"/>
          </a:p>
        </p:txBody>
      </p:sp>
      <p:sp>
        <p:nvSpPr>
          <p:cNvPr id="7" name="Datumsplatzhalter 6"/>
          <p:cNvSpPr>
            <a:spLocks noGrp="1"/>
          </p:cNvSpPr>
          <p:nvPr>
            <p:ph type="dt" sz="half" idx="10"/>
          </p:nvPr>
        </p:nvSpPr>
        <p:spPr/>
        <p:txBody>
          <a:bodyPr/>
          <a:lstStyle/>
          <a:p>
            <a:fld id="{C9AE1F67-C87D-4E8C-9A9B-EE9C68E5847E}" type="datetimeFigureOut">
              <a:rPr lang="de-DE" smtClean="0"/>
              <a:pPr/>
              <a:t>24.09.2015</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593BDA72-84EE-480E-8933-6A66E8C79C8D}" type="slidenum">
              <a:rPr lang="de-DE" smtClean="0"/>
              <a:pPr/>
              <a:t>‹Nr.›</a:t>
            </a:fld>
            <a:endParaRPr lang="de-DE" dirty="0"/>
          </a:p>
        </p:txBody>
      </p:sp>
      <p:sp>
        <p:nvSpPr>
          <p:cNvPr id="11" name="Inhaltsplatzhalter 10"/>
          <p:cNvSpPr>
            <a:spLocks noGrp="1"/>
          </p:cNvSpPr>
          <p:nvPr>
            <p:ph sz="quarter" idx="2"/>
          </p:nvPr>
        </p:nvSpPr>
        <p:spPr>
          <a:xfrm>
            <a:off x="457200" y="2362200"/>
            <a:ext cx="3657600" cy="38862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3" name="Inhaltsplatzhalter 12"/>
          <p:cNvSpPr>
            <a:spLocks noGrp="1"/>
          </p:cNvSpPr>
          <p:nvPr>
            <p:ph sz="quarter" idx="4"/>
          </p:nvPr>
        </p:nvSpPr>
        <p:spPr>
          <a:xfrm>
            <a:off x="4371975" y="2362200"/>
            <a:ext cx="3657600" cy="3886200"/>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Textplatzhalt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de-DE" smtClean="0"/>
              <a:t>Textmasterformate durch Klicken bearbeiten</a:t>
            </a:r>
          </a:p>
        </p:txBody>
      </p:sp>
      <p:sp>
        <p:nvSpPr>
          <p:cNvPr id="14" name="Textplatzhalt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de-DE" smtClean="0"/>
              <a:t>Textmasterformate durch Klicken bearbeiten</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6" name="Datumsplatzhalter 5"/>
          <p:cNvSpPr>
            <a:spLocks noGrp="1"/>
          </p:cNvSpPr>
          <p:nvPr>
            <p:ph type="dt" sz="half" idx="10"/>
          </p:nvPr>
        </p:nvSpPr>
        <p:spPr/>
        <p:txBody>
          <a:bodyPr rtlCol="0"/>
          <a:lstStyle/>
          <a:p>
            <a:fld id="{C9AE1F67-C87D-4E8C-9A9B-EE9C68E5847E}" type="datetimeFigureOut">
              <a:rPr lang="de-DE" smtClean="0"/>
              <a:pPr/>
              <a:t>24.09.2015</a:t>
            </a:fld>
            <a:endParaRPr lang="de-DE" dirty="0"/>
          </a:p>
        </p:txBody>
      </p:sp>
      <p:sp>
        <p:nvSpPr>
          <p:cNvPr id="7" name="Foliennummernplatzhalter 6"/>
          <p:cNvSpPr>
            <a:spLocks noGrp="1"/>
          </p:cNvSpPr>
          <p:nvPr>
            <p:ph type="sldNum" sz="quarter" idx="11"/>
          </p:nvPr>
        </p:nvSpPr>
        <p:spPr/>
        <p:txBody>
          <a:bodyPr rtlCol="0"/>
          <a:lstStyle/>
          <a:p>
            <a:fld id="{593BDA72-84EE-480E-8933-6A66E8C79C8D}" type="slidenum">
              <a:rPr lang="de-DE" smtClean="0"/>
              <a:pPr/>
              <a:t>‹Nr.›</a:t>
            </a:fld>
            <a:endParaRPr lang="de-DE" dirty="0"/>
          </a:p>
        </p:txBody>
      </p:sp>
      <p:sp>
        <p:nvSpPr>
          <p:cNvPr id="8" name="Fußzeilenplatzhalter 7"/>
          <p:cNvSpPr>
            <a:spLocks noGrp="1"/>
          </p:cNvSpPr>
          <p:nvPr>
            <p:ph type="ftr" sz="quarter" idx="12"/>
          </p:nvPr>
        </p:nvSpPr>
        <p:spPr/>
        <p:txBody>
          <a:bodyPr rtlCol="0"/>
          <a:lstStyle/>
          <a:p>
            <a:endParaRPr lang="de-DE" dirty="0"/>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9AE1F67-C87D-4E8C-9A9B-EE9C68E5847E}" type="datetimeFigureOut">
              <a:rPr lang="de-DE" smtClean="0"/>
              <a:pPr/>
              <a:t>24.09.2015</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593BDA72-84EE-480E-8933-6A66E8C79C8D}" type="slidenum">
              <a:rPr lang="de-DE" smtClean="0"/>
              <a:pPr/>
              <a:t>‹Nr.›</a:t>
            </a:fld>
            <a:endParaRPr lang="de-DE" dirty="0"/>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10" name="Gerade Verbindung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el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8" name="Gerade Verbindung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erade Verbindung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Gerade Verbindung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htec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Gerade Verbindung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nhaltsplatzhalter 17"/>
          <p:cNvSpPr>
            <a:spLocks noGrp="1"/>
          </p:cNvSpPr>
          <p:nvPr>
            <p:ph sz="quarter" idx="1"/>
          </p:nvPr>
        </p:nvSpPr>
        <p:spPr>
          <a:xfrm>
            <a:off x="304800" y="274320"/>
            <a:ext cx="5638800" cy="6327648"/>
          </a:xfrm>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1" name="Datumsplatzhalter 20"/>
          <p:cNvSpPr>
            <a:spLocks noGrp="1"/>
          </p:cNvSpPr>
          <p:nvPr>
            <p:ph type="dt" sz="half" idx="14"/>
          </p:nvPr>
        </p:nvSpPr>
        <p:spPr/>
        <p:txBody>
          <a:bodyPr rtlCol="0"/>
          <a:lstStyle/>
          <a:p>
            <a:fld id="{C9AE1F67-C87D-4E8C-9A9B-EE9C68E5847E}" type="datetimeFigureOut">
              <a:rPr lang="de-DE" smtClean="0"/>
              <a:pPr/>
              <a:t>24.09.2015</a:t>
            </a:fld>
            <a:endParaRPr lang="de-DE" dirty="0"/>
          </a:p>
        </p:txBody>
      </p:sp>
      <p:sp>
        <p:nvSpPr>
          <p:cNvPr id="22" name="Foliennummernplatzhalter 21"/>
          <p:cNvSpPr>
            <a:spLocks noGrp="1"/>
          </p:cNvSpPr>
          <p:nvPr>
            <p:ph type="sldNum" sz="quarter" idx="15"/>
          </p:nvPr>
        </p:nvSpPr>
        <p:spPr/>
        <p:txBody>
          <a:bodyPr rtlCol="0"/>
          <a:lstStyle/>
          <a:p>
            <a:fld id="{593BDA72-84EE-480E-8933-6A66E8C79C8D}" type="slidenum">
              <a:rPr lang="de-DE" smtClean="0"/>
              <a:pPr/>
              <a:t>‹Nr.›</a:t>
            </a:fld>
            <a:endParaRPr lang="de-DE" dirty="0"/>
          </a:p>
        </p:txBody>
      </p:sp>
      <p:sp>
        <p:nvSpPr>
          <p:cNvPr id="23" name="Fußzeilenplatzhalter 22"/>
          <p:cNvSpPr>
            <a:spLocks noGrp="1"/>
          </p:cNvSpPr>
          <p:nvPr>
            <p:ph type="ftr" sz="quarter" idx="16"/>
          </p:nvPr>
        </p:nvSpPr>
        <p:spPr/>
        <p:txBody>
          <a:bodyPr rtlCol="0"/>
          <a:lstStyle/>
          <a:p>
            <a:endParaRPr lang="de-DE" dirty="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9" name="Gerade Verbindung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el 1"/>
          <p:cNvSpPr>
            <a:spLocks noGrp="1"/>
          </p:cNvSpPr>
          <p:nvPr>
            <p:ph type="title"/>
          </p:nvPr>
        </p:nvSpPr>
        <p:spPr>
          <a:xfrm rot="5400000">
            <a:off x="3350133" y="3200400"/>
            <a:ext cx="6309360" cy="457200"/>
          </a:xfrm>
        </p:spPr>
        <p:txBody>
          <a:bodyPr anchor="b"/>
          <a:lstStyle>
            <a:lvl1pPr algn="l">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de-DE" dirty="0" smtClean="0"/>
              <a:t>Bild durch Klicken auf Symbol hinzufügen</a:t>
            </a:r>
            <a:endParaRPr kumimoji="0" lang="en-US" dirty="0"/>
          </a:p>
        </p:txBody>
      </p:sp>
      <p:sp>
        <p:nvSpPr>
          <p:cNvPr id="4" name="Textplatzhalt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10" name="Gerade Verbindung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htec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Gerade Verbindung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Gerade Verbindung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Gerade Verbindung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umsplatzhalter 16"/>
          <p:cNvSpPr>
            <a:spLocks noGrp="1"/>
          </p:cNvSpPr>
          <p:nvPr>
            <p:ph type="dt" sz="half" idx="10"/>
          </p:nvPr>
        </p:nvSpPr>
        <p:spPr/>
        <p:txBody>
          <a:bodyPr rtlCol="0"/>
          <a:lstStyle/>
          <a:p>
            <a:fld id="{C9AE1F67-C87D-4E8C-9A9B-EE9C68E5847E}" type="datetimeFigureOut">
              <a:rPr lang="de-DE" smtClean="0"/>
              <a:pPr/>
              <a:t>24.09.2015</a:t>
            </a:fld>
            <a:endParaRPr lang="de-DE" dirty="0"/>
          </a:p>
        </p:txBody>
      </p:sp>
      <p:sp>
        <p:nvSpPr>
          <p:cNvPr id="18" name="Foliennummernplatzhalter 17"/>
          <p:cNvSpPr>
            <a:spLocks noGrp="1"/>
          </p:cNvSpPr>
          <p:nvPr>
            <p:ph type="sldNum" sz="quarter" idx="11"/>
          </p:nvPr>
        </p:nvSpPr>
        <p:spPr/>
        <p:txBody>
          <a:bodyPr rtlCol="0"/>
          <a:lstStyle/>
          <a:p>
            <a:fld id="{593BDA72-84EE-480E-8933-6A66E8C79C8D}" type="slidenum">
              <a:rPr lang="de-DE" smtClean="0"/>
              <a:pPr/>
              <a:t>‹Nr.›</a:t>
            </a:fld>
            <a:endParaRPr lang="de-DE" dirty="0"/>
          </a:p>
        </p:txBody>
      </p:sp>
      <p:sp>
        <p:nvSpPr>
          <p:cNvPr id="21" name="Fußzeilenplatzhalter 20"/>
          <p:cNvSpPr>
            <a:spLocks noGrp="1"/>
          </p:cNvSpPr>
          <p:nvPr>
            <p:ph type="ftr" sz="quarter" idx="12"/>
          </p:nvPr>
        </p:nvSpPr>
        <p:spPr/>
        <p:txBody>
          <a:bodyPr rtlCol="0"/>
          <a:lstStyle/>
          <a:p>
            <a:endParaRPr lang="de-DE"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6" name="Gerade Verbindung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elplatzhalter 21"/>
          <p:cNvSpPr>
            <a:spLocks noGrp="1"/>
          </p:cNvSpPr>
          <p:nvPr>
            <p:ph type="title"/>
          </p:nvPr>
        </p:nvSpPr>
        <p:spPr>
          <a:xfrm>
            <a:off x="457200" y="274638"/>
            <a:ext cx="7467600" cy="1143000"/>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9AE1F67-C87D-4E8C-9A9B-EE9C68E5847E}" type="datetimeFigureOut">
              <a:rPr lang="de-DE" smtClean="0"/>
              <a:pPr/>
              <a:t>24.09.2015</a:t>
            </a:fld>
            <a:endParaRPr lang="de-DE" dirty="0"/>
          </a:p>
        </p:txBody>
      </p:sp>
      <p:sp>
        <p:nvSpPr>
          <p:cNvPr id="3" name="Fußzeilenplatzhalt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de-DE" dirty="0"/>
          </a:p>
        </p:txBody>
      </p:sp>
      <p:sp>
        <p:nvSpPr>
          <p:cNvPr id="7" name="Gerade Verbindung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Gerade Verbindung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htec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Gerade Verbindung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Foliennummernplatzhalt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93BDA72-84EE-480E-8933-6A66E8C79C8D}" type="slidenum">
              <a:rPr lang="de-DE" smtClean="0"/>
              <a:pPr/>
              <a:t>‹Nr.›</a:t>
            </a:fld>
            <a:endParaRPr lang="de-DE" dirty="0"/>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ransition>
    <p:wipe dir="r"/>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32560" y="2276872"/>
            <a:ext cx="7406640" cy="2016224"/>
          </a:xfrm>
        </p:spPr>
        <p:txBody>
          <a:bodyPr>
            <a:noAutofit/>
          </a:bodyPr>
          <a:lstStyle/>
          <a:p>
            <a:r>
              <a:rPr lang="de-DE" sz="4800" dirty="0" smtClean="0"/>
              <a:t>Orientierungsplan für Bildung und Erziehung</a:t>
            </a:r>
            <a:endParaRPr lang="de-DE" sz="48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grpId="2"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ou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Sprache</a:t>
            </a:r>
            <a:endParaRPr lang="de-DE" dirty="0"/>
          </a:p>
        </p:txBody>
      </p:sp>
      <p:sp>
        <p:nvSpPr>
          <p:cNvPr id="3" name="Inhaltsplatzhalter 2"/>
          <p:cNvSpPr>
            <a:spLocks noGrp="1"/>
          </p:cNvSpPr>
          <p:nvPr>
            <p:ph sz="quarter" idx="1"/>
          </p:nvPr>
        </p:nvSpPr>
        <p:spPr/>
        <p:txBody>
          <a:bodyPr>
            <a:normAutofit fontScale="92500"/>
          </a:bodyPr>
          <a:lstStyle/>
          <a:p>
            <a:r>
              <a:rPr lang="de-DE" dirty="0" smtClean="0"/>
              <a:t>Faktoren, die für den Sprachlernprozess förderlich sind:</a:t>
            </a:r>
          </a:p>
          <a:p>
            <a:pPr lvl="1"/>
            <a:r>
              <a:rPr lang="de-DE" dirty="0" smtClean="0"/>
              <a:t>Bezugspersonen, die sich dem Kind zuwenden, mit ihm sprechen, seine Äußerungen aufgreifen, widerspiegeln, erweitern, sich über den Erfolg freuen und diese Freude dem Kind sichtbar machen</a:t>
            </a:r>
          </a:p>
          <a:p>
            <a:pPr lvl="1"/>
            <a:r>
              <a:rPr lang="de-DE" dirty="0" smtClean="0"/>
              <a:t>Möglichkeiten geben mit den eigenen Lautproduktionen zu spielen, zu experimentieren und zu hören, welche Klangeffekte sich erzeugen lassen</a:t>
            </a:r>
          </a:p>
          <a:p>
            <a:pPr lvl="1"/>
            <a:r>
              <a:rPr lang="de-DE" dirty="0" smtClean="0"/>
              <a:t>eine anregende Umgebung schaffen, die durch Personen, Gegenstände und Abbildungen den Bezug für das Gelernte herstellt</a:t>
            </a:r>
          </a:p>
          <a:p>
            <a:pPr lvl="1"/>
            <a:r>
              <a:rPr lang="de-DE" smtClean="0"/>
              <a:t>d</a:t>
            </a:r>
            <a:r>
              <a:rPr lang="de-DE" smtClean="0"/>
              <a:t>as </a:t>
            </a:r>
            <a:r>
              <a:rPr lang="de-DE" dirty="0" smtClean="0"/>
              <a:t>Kind </a:t>
            </a:r>
            <a:r>
              <a:rPr lang="de-DE" dirty="0" smtClean="0"/>
              <a:t>benötigt sich wiederholende Alltagsroutinen wie Begrüßung, Essen, Bilderbuchbetrachtungen, Spiel und Singspiel, die von Erwachsenen und Kindern sprachlich und nicht sprachlich begleitet werden</a:t>
            </a:r>
            <a:endParaRPr lang="de-DE" dirty="0"/>
          </a:p>
        </p:txBody>
      </p:sp>
      <p:grpSp>
        <p:nvGrpSpPr>
          <p:cNvPr id="7" name="Gruppieren 6"/>
          <p:cNvGrpSpPr/>
          <p:nvPr/>
        </p:nvGrpSpPr>
        <p:grpSpPr>
          <a:xfrm>
            <a:off x="6228184" y="188640"/>
            <a:ext cx="2456981" cy="1296144"/>
            <a:chOff x="6228184" y="188640"/>
            <a:chExt cx="2456981" cy="1296144"/>
          </a:xfrm>
        </p:grpSpPr>
        <p:sp>
          <p:nvSpPr>
            <p:cNvPr id="5" name="Puzzle1"/>
            <p:cNvSpPr>
              <a:spLocks noEditPoints="1" noChangeArrowheads="1"/>
            </p:cNvSpPr>
            <p:nvPr/>
          </p:nvSpPr>
          <p:spPr bwMode="auto">
            <a:xfrm>
              <a:off x="6228184" y="188640"/>
              <a:ext cx="2456981" cy="1296144"/>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chemeClr val="bg2">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6" name="Textfeld 5"/>
            <p:cNvSpPr txBox="1"/>
            <p:nvPr/>
          </p:nvSpPr>
          <p:spPr>
            <a:xfrm>
              <a:off x="6861998" y="620688"/>
              <a:ext cx="1454418" cy="400110"/>
            </a:xfrm>
            <a:prstGeom prst="rect">
              <a:avLst/>
            </a:prstGeom>
            <a:noFill/>
          </p:spPr>
          <p:txBody>
            <a:bodyPr wrap="square" rtlCol="0">
              <a:spAutoFit/>
            </a:bodyPr>
            <a:lstStyle/>
            <a:p>
              <a:r>
                <a:rPr lang="de-DE" sz="2000" b="1" dirty="0" smtClean="0"/>
                <a:t>Sprache</a:t>
              </a:r>
              <a:endParaRPr lang="de-DE" sz="20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amond(in)">
                                      <p:cBhvr>
                                        <p:cTn id="13" dur="2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additive="base">
                                        <p:cTn id="36"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additive="base">
                                        <p:cTn id="42"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Sprache</a:t>
            </a:r>
            <a:endParaRPr lang="de-DE" dirty="0"/>
          </a:p>
        </p:txBody>
      </p:sp>
      <p:sp>
        <p:nvSpPr>
          <p:cNvPr id="3" name="Inhaltsplatzhalter 2"/>
          <p:cNvSpPr>
            <a:spLocks noGrp="1"/>
          </p:cNvSpPr>
          <p:nvPr>
            <p:ph sz="quarter" idx="1"/>
          </p:nvPr>
        </p:nvSpPr>
        <p:spPr/>
        <p:txBody>
          <a:bodyPr>
            <a:normAutofit/>
          </a:bodyPr>
          <a:lstStyle/>
          <a:p>
            <a:r>
              <a:rPr lang="de-DE" dirty="0" smtClean="0"/>
              <a:t>Die Beherrschung der Sprache (auch Schrift) ist der Schlüssel für gesellschaftliche Teilhabe und entscheidend für alle Lernprozesse innerhalb und außerhalb des Kindergartens und der Schule wie beispielsweise</a:t>
            </a:r>
          </a:p>
          <a:p>
            <a:pPr lvl="1"/>
            <a:r>
              <a:rPr lang="de-DE" dirty="0" smtClean="0"/>
              <a:t>Erlernen von Liedtexten oder Gedichten</a:t>
            </a:r>
          </a:p>
          <a:p>
            <a:pPr lvl="1"/>
            <a:r>
              <a:rPr lang="de-DE" dirty="0" smtClean="0"/>
              <a:t>Erlebnisse schildern oder Sachverhalte darstellen</a:t>
            </a:r>
          </a:p>
          <a:p>
            <a:pPr lvl="1"/>
            <a:r>
              <a:rPr lang="de-DE" dirty="0" smtClean="0"/>
              <a:t>Geschichten verstehen und wiedergeben können</a:t>
            </a:r>
          </a:p>
          <a:p>
            <a:endParaRPr lang="de-DE" dirty="0" smtClean="0"/>
          </a:p>
          <a:p>
            <a:endParaRPr lang="de-DE" dirty="0" smtClean="0"/>
          </a:p>
        </p:txBody>
      </p:sp>
      <p:grpSp>
        <p:nvGrpSpPr>
          <p:cNvPr id="7" name="Gruppieren 6"/>
          <p:cNvGrpSpPr/>
          <p:nvPr/>
        </p:nvGrpSpPr>
        <p:grpSpPr>
          <a:xfrm>
            <a:off x="6228184" y="188640"/>
            <a:ext cx="2456981" cy="1296144"/>
            <a:chOff x="6228184" y="188640"/>
            <a:chExt cx="2456981" cy="1296144"/>
          </a:xfrm>
        </p:grpSpPr>
        <p:sp>
          <p:nvSpPr>
            <p:cNvPr id="5" name="Puzzle1"/>
            <p:cNvSpPr>
              <a:spLocks noEditPoints="1" noChangeArrowheads="1"/>
            </p:cNvSpPr>
            <p:nvPr/>
          </p:nvSpPr>
          <p:spPr bwMode="auto">
            <a:xfrm>
              <a:off x="6228184" y="188640"/>
              <a:ext cx="2456981" cy="1296144"/>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chemeClr val="bg2">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6" name="Textfeld 5"/>
            <p:cNvSpPr txBox="1"/>
            <p:nvPr/>
          </p:nvSpPr>
          <p:spPr>
            <a:xfrm>
              <a:off x="6861998" y="620688"/>
              <a:ext cx="1454418" cy="400110"/>
            </a:xfrm>
            <a:prstGeom prst="rect">
              <a:avLst/>
            </a:prstGeom>
            <a:noFill/>
          </p:spPr>
          <p:txBody>
            <a:bodyPr wrap="square" rtlCol="0">
              <a:spAutoFit/>
            </a:bodyPr>
            <a:lstStyle/>
            <a:p>
              <a:r>
                <a:rPr lang="de-DE" sz="2000" b="1" dirty="0" smtClean="0"/>
                <a:t>Sprache</a:t>
              </a:r>
              <a:endParaRPr lang="de-DE" sz="20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amond(in)">
                                      <p:cBhvr>
                                        <p:cTn id="13" dur="2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3">
                                            <p:txEl>
                                              <p:pRg st="2" end="2"/>
                                            </p:txEl>
                                          </p:spTgt>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Sprache</a:t>
            </a:r>
            <a:endParaRPr lang="de-DE" dirty="0"/>
          </a:p>
        </p:txBody>
      </p:sp>
      <p:sp>
        <p:nvSpPr>
          <p:cNvPr id="3" name="Inhaltsplatzhalter 2"/>
          <p:cNvSpPr>
            <a:spLocks noGrp="1"/>
          </p:cNvSpPr>
          <p:nvPr>
            <p:ph sz="quarter" idx="1"/>
          </p:nvPr>
        </p:nvSpPr>
        <p:spPr/>
        <p:txBody>
          <a:bodyPr>
            <a:normAutofit/>
          </a:bodyPr>
          <a:lstStyle/>
          <a:p>
            <a:r>
              <a:rPr lang="de-DE" dirty="0" smtClean="0"/>
              <a:t>„Sprechen lernen“ </a:t>
            </a:r>
            <a:r>
              <a:rPr lang="de-DE" dirty="0" smtClean="0"/>
              <a:t>Kinder durch</a:t>
            </a:r>
          </a:p>
          <a:p>
            <a:pPr lvl="1"/>
            <a:r>
              <a:rPr lang="de-DE" dirty="0" smtClean="0"/>
              <a:t>s</a:t>
            </a:r>
            <a:r>
              <a:rPr lang="de-DE" dirty="0" smtClean="0"/>
              <a:t>prechen mit ihnen</a:t>
            </a:r>
            <a:endParaRPr lang="de-DE" dirty="0" smtClean="0"/>
          </a:p>
          <a:p>
            <a:pPr lvl="1"/>
            <a:r>
              <a:rPr lang="de-DE" dirty="0" smtClean="0"/>
              <a:t>sich ihnen zuwenden</a:t>
            </a:r>
          </a:p>
          <a:p>
            <a:pPr lvl="1"/>
            <a:r>
              <a:rPr lang="de-DE" dirty="0" smtClean="0"/>
              <a:t>ihnen </a:t>
            </a:r>
            <a:r>
              <a:rPr lang="de-DE" dirty="0" smtClean="0"/>
              <a:t>zuhören</a:t>
            </a:r>
            <a:endParaRPr lang="de-DE" dirty="0" smtClean="0"/>
          </a:p>
          <a:p>
            <a:pPr lvl="1"/>
            <a:r>
              <a:rPr lang="de-DE" dirty="0" smtClean="0"/>
              <a:t>Zeit mit den Kindern verbringen</a:t>
            </a:r>
          </a:p>
          <a:p>
            <a:r>
              <a:rPr lang="de-DE" dirty="0" smtClean="0"/>
              <a:t>Wechselwirkungsprozess</a:t>
            </a:r>
          </a:p>
          <a:p>
            <a:pPr lvl="1"/>
            <a:r>
              <a:rPr lang="de-DE" dirty="0" smtClean="0"/>
              <a:t>Eigenproduktion </a:t>
            </a:r>
            <a:r>
              <a:rPr lang="de-DE" dirty="0" smtClean="0">
                <a:ln>
                  <a:solidFill>
                    <a:schemeClr val="accent1"/>
                  </a:solidFill>
                </a:ln>
                <a:solidFill>
                  <a:schemeClr val="accent1"/>
                </a:solidFill>
                <a:sym typeface="Wingdings 3"/>
              </a:rPr>
              <a:t></a:t>
            </a:r>
            <a:r>
              <a:rPr lang="de-DE" dirty="0" smtClean="0">
                <a:sym typeface="Wingdings 3"/>
              </a:rPr>
              <a:t> </a:t>
            </a:r>
            <a:r>
              <a:rPr lang="de-DE" dirty="0" smtClean="0"/>
              <a:t>förderliche Anstöße durch Bezugspersonen  und auch anderen Kindern</a:t>
            </a:r>
            <a:endParaRPr lang="de-DE" sz="2000" dirty="0" smtClean="0">
              <a:ln>
                <a:solidFill>
                  <a:schemeClr val="accent1"/>
                </a:solidFill>
              </a:ln>
            </a:endParaRPr>
          </a:p>
        </p:txBody>
      </p:sp>
      <p:grpSp>
        <p:nvGrpSpPr>
          <p:cNvPr id="7" name="Gruppieren 6"/>
          <p:cNvGrpSpPr/>
          <p:nvPr/>
        </p:nvGrpSpPr>
        <p:grpSpPr>
          <a:xfrm>
            <a:off x="6228184" y="188640"/>
            <a:ext cx="2456981" cy="1296144"/>
            <a:chOff x="6228184" y="188640"/>
            <a:chExt cx="2456981" cy="1296144"/>
          </a:xfrm>
        </p:grpSpPr>
        <p:sp>
          <p:nvSpPr>
            <p:cNvPr id="5" name="Puzzle1"/>
            <p:cNvSpPr>
              <a:spLocks noEditPoints="1" noChangeArrowheads="1"/>
            </p:cNvSpPr>
            <p:nvPr/>
          </p:nvSpPr>
          <p:spPr bwMode="auto">
            <a:xfrm>
              <a:off x="6228184" y="188640"/>
              <a:ext cx="2456981" cy="1296144"/>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chemeClr val="bg2">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6" name="Textfeld 5"/>
            <p:cNvSpPr txBox="1"/>
            <p:nvPr/>
          </p:nvSpPr>
          <p:spPr>
            <a:xfrm>
              <a:off x="6861998" y="620688"/>
              <a:ext cx="1454418" cy="400110"/>
            </a:xfrm>
            <a:prstGeom prst="rect">
              <a:avLst/>
            </a:prstGeom>
            <a:noFill/>
          </p:spPr>
          <p:txBody>
            <a:bodyPr wrap="square" rtlCol="0">
              <a:spAutoFit/>
            </a:bodyPr>
            <a:lstStyle/>
            <a:p>
              <a:r>
                <a:rPr lang="de-DE" sz="2000" b="1" dirty="0" smtClean="0"/>
                <a:t>Sprache</a:t>
              </a:r>
              <a:endParaRPr lang="de-DE" sz="20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amond(in)">
                                      <p:cBhvr>
                                        <p:cTn id="13" dur="2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pRg st="1" end="1"/>
                                            </p:txEl>
                                          </p:spTgt>
                                        </p:tgtEl>
                                        <p:attrNameLst>
                                          <p:attrName>ppt_y</p:attrName>
                                        </p:attrNameLst>
                                      </p:cBhvr>
                                      <p:tavLst>
                                        <p:tav tm="0">
                                          <p:val>
                                            <p:strVal val="#ppt_y"/>
                                          </p:val>
                                        </p:tav>
                                        <p:tav tm="100000">
                                          <p:val>
                                            <p:strVal val="#ppt_y"/>
                                          </p:val>
                                        </p:tav>
                                      </p:tavLst>
                                    </p:anim>
                                  </p:childTnLst>
                                </p:cTn>
                              </p:par>
                              <p:par>
                                <p:cTn id="24" presetID="2" presetClass="entr" presetSubtype="8"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ppt_y"/>
                                          </p:val>
                                        </p:tav>
                                        <p:tav tm="100000">
                                          <p:val>
                                            <p:strVal val="#ppt_y"/>
                                          </p:val>
                                        </p:tav>
                                      </p:tavLst>
                                    </p:anim>
                                  </p:childTnLst>
                                </p:cTn>
                              </p:par>
                              <p:par>
                                <p:cTn id="28" presetID="2" presetClass="entr" presetSubtype="8" fill="hold"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additive="base">
                                        <p:cTn id="40"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3">
                                            <p:txEl>
                                              <p:pRg st="5" end="5"/>
                                            </p:txEl>
                                          </p:spTgt>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 calcmode="lin" valueType="num">
                                      <p:cBhvr additive="base">
                                        <p:cTn id="44"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Gefühl und Mitgefühl</a:t>
            </a:r>
            <a:endParaRPr lang="de-DE" dirty="0"/>
          </a:p>
        </p:txBody>
      </p:sp>
      <p:sp>
        <p:nvSpPr>
          <p:cNvPr id="3" name="Inhaltsplatzhalter 2"/>
          <p:cNvSpPr>
            <a:spLocks noGrp="1"/>
          </p:cNvSpPr>
          <p:nvPr>
            <p:ph sz="quarter" idx="1"/>
          </p:nvPr>
        </p:nvSpPr>
        <p:spPr/>
        <p:txBody>
          <a:bodyPr/>
          <a:lstStyle/>
          <a:p>
            <a:r>
              <a:rPr lang="de-DE" dirty="0" smtClean="0"/>
              <a:t>Menschliches Handeln ist begleitet von Emotionen. Sie gehören zum täglichen Erleben und der Umgang mit ihnen will gelernt sein, denn diese Fähigkeiten sind nicht angeboren.</a:t>
            </a:r>
          </a:p>
          <a:p>
            <a:r>
              <a:rPr lang="de-DE" dirty="0" smtClean="0"/>
              <a:t>Ein Kind nimmt schon sehr früh z.B. Körperbewegungen, Gesichtsausdrücke und Blicke seiner Bezugspersonen wahr, deutet sie und kann sich daran erinnern </a:t>
            </a:r>
            <a:r>
              <a:rPr lang="de-DE" dirty="0" smtClean="0">
                <a:sym typeface="Wingdings 3"/>
              </a:rPr>
              <a:t> es findet ein wechselseitiges Aufnehmen und ein spiegelndes Zurückgeben mit der Bezugsperson statt. Dies ist der Ausgangspunkt jeder zwischenmenschlichen Beziehung und Bindung.</a:t>
            </a:r>
          </a:p>
          <a:p>
            <a:endParaRPr lang="de-DE" dirty="0"/>
          </a:p>
        </p:txBody>
      </p:sp>
      <p:grpSp>
        <p:nvGrpSpPr>
          <p:cNvPr id="4" name="Gruppieren 3"/>
          <p:cNvGrpSpPr/>
          <p:nvPr/>
        </p:nvGrpSpPr>
        <p:grpSpPr>
          <a:xfrm>
            <a:off x="6660232" y="116632"/>
            <a:ext cx="2016224" cy="1656184"/>
            <a:chOff x="683568" y="3477236"/>
            <a:chExt cx="3288518" cy="2503723"/>
          </a:xfrm>
        </p:grpSpPr>
        <p:sp>
          <p:nvSpPr>
            <p:cNvPr id="5" name="Puzzle2"/>
            <p:cNvSpPr>
              <a:spLocks noEditPoints="1" noChangeArrowheads="1"/>
            </p:cNvSpPr>
            <p:nvPr/>
          </p:nvSpPr>
          <p:spPr bwMode="auto">
            <a:xfrm>
              <a:off x="683568" y="3477236"/>
              <a:ext cx="3288518" cy="2503723"/>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chemeClr val="accent1">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6" name="Textfeld 5"/>
            <p:cNvSpPr txBox="1"/>
            <p:nvPr/>
          </p:nvSpPr>
          <p:spPr>
            <a:xfrm>
              <a:off x="1336214" y="4239239"/>
              <a:ext cx="1931189" cy="790974"/>
            </a:xfrm>
            <a:prstGeom prst="rect">
              <a:avLst/>
            </a:prstGeom>
            <a:noFill/>
          </p:spPr>
          <p:txBody>
            <a:bodyPr wrap="square" rtlCol="0">
              <a:spAutoFit/>
            </a:bodyPr>
            <a:lstStyle/>
            <a:p>
              <a:pPr algn="ctr"/>
              <a:r>
                <a:rPr lang="de-DE" sz="1400" b="1" dirty="0" smtClean="0"/>
                <a:t>Gefühl und Mitgefühl</a:t>
              </a:r>
              <a:endParaRPr lang="de-DE" sz="14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Gefühl und Mitgefühl</a:t>
            </a:r>
            <a:endParaRPr lang="de-DE" dirty="0"/>
          </a:p>
        </p:txBody>
      </p:sp>
      <p:sp>
        <p:nvSpPr>
          <p:cNvPr id="3" name="Inhaltsplatzhalter 2"/>
          <p:cNvSpPr>
            <a:spLocks noGrp="1"/>
          </p:cNvSpPr>
          <p:nvPr>
            <p:ph sz="quarter" idx="1"/>
          </p:nvPr>
        </p:nvSpPr>
        <p:spPr/>
        <p:txBody>
          <a:bodyPr/>
          <a:lstStyle/>
          <a:p>
            <a:r>
              <a:rPr lang="de-DE" dirty="0" smtClean="0"/>
              <a:t>Für die Entwicklung des Urvertrauens benötigt das Kind konstante Bezugspersonen, die sensibel und beständig sind im gemeinsamen Tun mit dem Kind. Über die persönliche Begegnung lernt das Kind Gefühl und Mitgefühl.</a:t>
            </a:r>
          </a:p>
          <a:p>
            <a:r>
              <a:rPr lang="de-DE" dirty="0" smtClean="0"/>
              <a:t>Das Kind hat im Alltag und im Spiel ein Übungsfeld, in dem es Handeln und Fühlen in unterschiedlichen Rollen und aus verschiedenen Perspektiven erproben kann. </a:t>
            </a:r>
          </a:p>
          <a:p>
            <a:endParaRPr lang="de-DE" dirty="0"/>
          </a:p>
        </p:txBody>
      </p:sp>
      <p:grpSp>
        <p:nvGrpSpPr>
          <p:cNvPr id="4" name="Gruppieren 3"/>
          <p:cNvGrpSpPr/>
          <p:nvPr/>
        </p:nvGrpSpPr>
        <p:grpSpPr>
          <a:xfrm>
            <a:off x="6660232" y="116632"/>
            <a:ext cx="2016224" cy="1656184"/>
            <a:chOff x="683568" y="3477236"/>
            <a:chExt cx="3288518" cy="2503723"/>
          </a:xfrm>
        </p:grpSpPr>
        <p:sp>
          <p:nvSpPr>
            <p:cNvPr id="5" name="Puzzle2"/>
            <p:cNvSpPr>
              <a:spLocks noEditPoints="1" noChangeArrowheads="1"/>
            </p:cNvSpPr>
            <p:nvPr/>
          </p:nvSpPr>
          <p:spPr bwMode="auto">
            <a:xfrm>
              <a:off x="683568" y="3477236"/>
              <a:ext cx="3288518" cy="2503723"/>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chemeClr val="accent1">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6" name="Textfeld 5"/>
            <p:cNvSpPr txBox="1"/>
            <p:nvPr/>
          </p:nvSpPr>
          <p:spPr>
            <a:xfrm>
              <a:off x="1336214" y="4239239"/>
              <a:ext cx="1931189" cy="790974"/>
            </a:xfrm>
            <a:prstGeom prst="rect">
              <a:avLst/>
            </a:prstGeom>
            <a:noFill/>
          </p:spPr>
          <p:txBody>
            <a:bodyPr wrap="square" rtlCol="0">
              <a:spAutoFit/>
            </a:bodyPr>
            <a:lstStyle/>
            <a:p>
              <a:pPr algn="ctr"/>
              <a:r>
                <a:rPr lang="de-DE" sz="1400" b="1" dirty="0" smtClean="0"/>
                <a:t>Gefühl und Mitgefühl</a:t>
              </a:r>
              <a:endParaRPr lang="de-DE" sz="14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Gefühl und Mitgefühl</a:t>
            </a:r>
            <a:endParaRPr lang="de-DE" dirty="0"/>
          </a:p>
        </p:txBody>
      </p:sp>
      <p:sp>
        <p:nvSpPr>
          <p:cNvPr id="3" name="Inhaltsplatzhalter 2"/>
          <p:cNvSpPr>
            <a:spLocks noGrp="1"/>
          </p:cNvSpPr>
          <p:nvPr>
            <p:ph sz="quarter" idx="1"/>
          </p:nvPr>
        </p:nvSpPr>
        <p:spPr/>
        <p:txBody>
          <a:bodyPr/>
          <a:lstStyle/>
          <a:p>
            <a:r>
              <a:rPr lang="de-DE" dirty="0" smtClean="0"/>
              <a:t>Dabei erfährt es:</a:t>
            </a:r>
          </a:p>
          <a:p>
            <a:pPr lvl="1"/>
            <a:r>
              <a:rPr lang="de-DE" dirty="0" smtClean="0"/>
              <a:t>Zutrauen zu sich selbst und anderen Personen</a:t>
            </a:r>
          </a:p>
          <a:p>
            <a:pPr lvl="1"/>
            <a:r>
              <a:rPr lang="de-DE" dirty="0" smtClean="0"/>
              <a:t>Erfahrungen mit eigenen Stärken und Fähigkeiten aber auch Grenzen festigen Kinder in der Entwicklung ihrer Persönlichkeit und Identität</a:t>
            </a:r>
          </a:p>
          <a:p>
            <a:r>
              <a:rPr lang="de-DE" dirty="0" smtClean="0"/>
              <a:t>Voraussetzungen für den Umgang mit Gefühlen</a:t>
            </a:r>
          </a:p>
          <a:p>
            <a:pPr lvl="1"/>
            <a:r>
              <a:rPr lang="de-DE" dirty="0" smtClean="0"/>
              <a:t>Bewusstsein über die eigenen Emotionen</a:t>
            </a:r>
          </a:p>
          <a:p>
            <a:pPr lvl="1"/>
            <a:r>
              <a:rPr lang="de-DE" dirty="0" smtClean="0"/>
              <a:t>Umgang mit den eigenen Gefühlen – Kinder müssen lernen ihre Gefühle in einer sozial verträglichen Weise zuzulassen und auszudrücken</a:t>
            </a:r>
          </a:p>
          <a:p>
            <a:pPr lvl="1"/>
            <a:r>
              <a:rPr lang="de-DE" dirty="0" smtClean="0"/>
              <a:t>Aneignen von Einfühlungsvermögen und Mitgefühl um bei </a:t>
            </a:r>
            <a:r>
              <a:rPr lang="de-DE" dirty="0" smtClean="0"/>
              <a:t>Anderen </a:t>
            </a:r>
            <a:r>
              <a:rPr lang="de-DE" dirty="0" smtClean="0"/>
              <a:t>Emotionen wahrnehmen und darauf angemessen reagieren können</a:t>
            </a:r>
          </a:p>
          <a:p>
            <a:pPr lvl="1"/>
            <a:endParaRPr lang="de-DE" dirty="0" smtClean="0"/>
          </a:p>
          <a:p>
            <a:pPr lvl="1"/>
            <a:endParaRPr lang="de-DE" dirty="0" smtClean="0"/>
          </a:p>
          <a:p>
            <a:endParaRPr lang="de-DE" dirty="0"/>
          </a:p>
        </p:txBody>
      </p:sp>
      <p:grpSp>
        <p:nvGrpSpPr>
          <p:cNvPr id="4" name="Gruppieren 3"/>
          <p:cNvGrpSpPr/>
          <p:nvPr/>
        </p:nvGrpSpPr>
        <p:grpSpPr>
          <a:xfrm>
            <a:off x="6660232" y="116632"/>
            <a:ext cx="2016224" cy="1656184"/>
            <a:chOff x="683568" y="3477236"/>
            <a:chExt cx="3288518" cy="2503723"/>
          </a:xfrm>
        </p:grpSpPr>
        <p:sp>
          <p:nvSpPr>
            <p:cNvPr id="5" name="Puzzle2"/>
            <p:cNvSpPr>
              <a:spLocks noEditPoints="1" noChangeArrowheads="1"/>
            </p:cNvSpPr>
            <p:nvPr/>
          </p:nvSpPr>
          <p:spPr bwMode="auto">
            <a:xfrm>
              <a:off x="683568" y="3477236"/>
              <a:ext cx="3288518" cy="2503723"/>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chemeClr val="accent1">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6" name="Textfeld 5"/>
            <p:cNvSpPr txBox="1"/>
            <p:nvPr/>
          </p:nvSpPr>
          <p:spPr>
            <a:xfrm>
              <a:off x="1336214" y="4239239"/>
              <a:ext cx="1931189" cy="790974"/>
            </a:xfrm>
            <a:prstGeom prst="rect">
              <a:avLst/>
            </a:prstGeom>
            <a:noFill/>
          </p:spPr>
          <p:txBody>
            <a:bodyPr wrap="square" rtlCol="0">
              <a:spAutoFit/>
            </a:bodyPr>
            <a:lstStyle/>
            <a:p>
              <a:pPr algn="ctr"/>
              <a:r>
                <a:rPr lang="de-DE" sz="1400" b="1" dirty="0" smtClean="0"/>
                <a:t>Gefühl und Mitgefühl</a:t>
              </a:r>
              <a:endParaRPr lang="de-DE" sz="14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pRg st="1" end="1"/>
                                            </p:txEl>
                                          </p:spTgt>
                                        </p:tgtEl>
                                        <p:attrNameLst>
                                          <p:attrName>ppt_y</p:attrName>
                                        </p:attrNameLst>
                                      </p:cBhvr>
                                      <p:tavLst>
                                        <p:tav tm="0">
                                          <p:val>
                                            <p:strVal val="#ppt_y"/>
                                          </p:val>
                                        </p:tav>
                                        <p:tav tm="100000">
                                          <p:val>
                                            <p:strVal val="#ppt_y"/>
                                          </p:val>
                                        </p:tav>
                                      </p:tavLst>
                                    </p:anim>
                                  </p:childTnLst>
                                </p:cTn>
                              </p:par>
                              <p:par>
                                <p:cTn id="24" presetID="2" presetClass="entr" presetSubtype="8" fill="hold"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Sinn, Werte, Religion</a:t>
            </a:r>
            <a:endParaRPr lang="de-DE" dirty="0"/>
          </a:p>
        </p:txBody>
      </p:sp>
      <p:sp>
        <p:nvSpPr>
          <p:cNvPr id="12" name="Inhaltsplatzhalter 11"/>
          <p:cNvSpPr>
            <a:spLocks noGrp="1"/>
          </p:cNvSpPr>
          <p:nvPr>
            <p:ph sz="quarter" idx="1"/>
          </p:nvPr>
        </p:nvSpPr>
        <p:spPr/>
        <p:txBody>
          <a:bodyPr>
            <a:normAutofit lnSpcReduction="10000"/>
          </a:bodyPr>
          <a:lstStyle/>
          <a:p>
            <a:r>
              <a:rPr lang="de-DE" dirty="0" smtClean="0"/>
              <a:t>Kinder begegnen ihrer Welt gegenüber grundsätzlich offen und entwickeln in der Interaktion Vorstellungen von sich, der Welt und dem Leben mit anderen.</a:t>
            </a:r>
          </a:p>
          <a:p>
            <a:r>
              <a:rPr lang="de-DE" dirty="0" smtClean="0"/>
              <a:t>Dabei müssen sie mit einer Fülle von Eindrücken, Erfahrungen, Anforderungen und Begegnungen zurechtkommen.</a:t>
            </a:r>
          </a:p>
          <a:p>
            <a:r>
              <a:rPr lang="de-DE" dirty="0" smtClean="0"/>
              <a:t>Sie benötigen verlässliche Vorbilder, die ihnen Werte wie Toleranz, Gleichberechtigung vorleben.</a:t>
            </a:r>
          </a:p>
          <a:p>
            <a:r>
              <a:rPr lang="de-DE" dirty="0" smtClean="0"/>
              <a:t>Beim Erleben religiöser Traditionen spielen religiöse Feste, symbolische Handlungen, Ausdrucksformen und Geschichten eine wichtige Rolle.</a:t>
            </a:r>
            <a:endParaRPr lang="de-DE" dirty="0"/>
          </a:p>
        </p:txBody>
      </p:sp>
      <p:grpSp>
        <p:nvGrpSpPr>
          <p:cNvPr id="11" name="Gruppieren 10"/>
          <p:cNvGrpSpPr/>
          <p:nvPr/>
        </p:nvGrpSpPr>
        <p:grpSpPr>
          <a:xfrm>
            <a:off x="6876257" y="188640"/>
            <a:ext cx="2088231" cy="2088232"/>
            <a:chOff x="1619673" y="1988840"/>
            <a:chExt cx="2088231" cy="2088232"/>
          </a:xfrm>
        </p:grpSpPr>
        <p:sp>
          <p:nvSpPr>
            <p:cNvPr id="8" name="Puzzle3"/>
            <p:cNvSpPr>
              <a:spLocks noEditPoints="1" noChangeArrowheads="1"/>
            </p:cNvSpPr>
            <p:nvPr/>
          </p:nvSpPr>
          <p:spPr bwMode="auto">
            <a:xfrm>
              <a:off x="2051720" y="1988840"/>
              <a:ext cx="1280412" cy="2088232"/>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7030A0"/>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10" name="Textfeld 9"/>
            <p:cNvSpPr txBox="1"/>
            <p:nvPr/>
          </p:nvSpPr>
          <p:spPr>
            <a:xfrm>
              <a:off x="1619673" y="2636912"/>
              <a:ext cx="2088231" cy="523220"/>
            </a:xfrm>
            <a:prstGeom prst="rect">
              <a:avLst/>
            </a:prstGeom>
            <a:noFill/>
          </p:spPr>
          <p:txBody>
            <a:bodyPr wrap="square" rtlCol="0">
              <a:spAutoFit/>
            </a:bodyPr>
            <a:lstStyle/>
            <a:p>
              <a:pPr algn="ctr"/>
              <a:r>
                <a:rPr lang="de-DE" sz="1400" b="1" dirty="0" smtClean="0"/>
                <a:t>Sinne, Werte, </a:t>
              </a:r>
            </a:p>
            <a:p>
              <a:pPr algn="ctr"/>
              <a:r>
                <a:rPr lang="de-DE" sz="1400" b="1" dirty="0" smtClean="0"/>
                <a:t>Religion</a:t>
              </a:r>
              <a:endParaRPr lang="de-DE" sz="14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diamond(in)">
                                      <p:cBhvr>
                                        <p:cTn id="13" dur="20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 calcmode="lin" valueType="num">
                                      <p:cBhvr additive="base">
                                        <p:cTn id="18" dur="500" fill="hold"/>
                                        <p:tgtEl>
                                          <p:spTgt spid="12">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2">
                                            <p:txEl>
                                              <p:pRg st="1" end="1"/>
                                            </p:txEl>
                                          </p:spTgt>
                                        </p:tgtEl>
                                        <p:attrNameLst>
                                          <p:attrName>style.visibility</p:attrName>
                                        </p:attrNameLst>
                                      </p:cBhvr>
                                      <p:to>
                                        <p:strVal val="visible"/>
                                      </p:to>
                                    </p:set>
                                    <p:anim calcmode="lin" valueType="num">
                                      <p:cBhvr additive="base">
                                        <p:cTn id="24" dur="500" fill="hold"/>
                                        <p:tgtEl>
                                          <p:spTgt spid="12">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1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2">
                                            <p:txEl>
                                              <p:pRg st="2" end="2"/>
                                            </p:txEl>
                                          </p:spTgt>
                                        </p:tgtEl>
                                        <p:attrNameLst>
                                          <p:attrName>style.visibility</p:attrName>
                                        </p:attrNameLst>
                                      </p:cBhvr>
                                      <p:to>
                                        <p:strVal val="visible"/>
                                      </p:to>
                                    </p:set>
                                    <p:anim calcmode="lin" valueType="num">
                                      <p:cBhvr additive="base">
                                        <p:cTn id="30" dur="500" fill="hold"/>
                                        <p:tgtEl>
                                          <p:spTgt spid="12">
                                            <p:txEl>
                                              <p:pRg st="2" end="2"/>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1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12">
                                            <p:txEl>
                                              <p:pRg st="3" end="3"/>
                                            </p:txEl>
                                          </p:spTgt>
                                        </p:tgtEl>
                                        <p:attrNameLst>
                                          <p:attrName>style.visibility</p:attrName>
                                        </p:attrNameLst>
                                      </p:cBhvr>
                                      <p:to>
                                        <p:strVal val="visible"/>
                                      </p:to>
                                    </p:set>
                                    <p:anim calcmode="lin" valueType="num">
                                      <p:cBhvr additive="base">
                                        <p:cTn id="36" dur="500" fill="hold"/>
                                        <p:tgtEl>
                                          <p:spTgt spid="12">
                                            <p:txEl>
                                              <p:pRg st="3" end="3"/>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1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Sinn, Werte, Religion</a:t>
            </a:r>
            <a:endParaRPr lang="de-DE" dirty="0"/>
          </a:p>
        </p:txBody>
      </p:sp>
      <p:sp>
        <p:nvSpPr>
          <p:cNvPr id="12" name="Inhaltsplatzhalter 11"/>
          <p:cNvSpPr>
            <a:spLocks noGrp="1"/>
          </p:cNvSpPr>
          <p:nvPr>
            <p:ph sz="quarter" idx="1"/>
          </p:nvPr>
        </p:nvSpPr>
        <p:spPr/>
        <p:txBody>
          <a:bodyPr/>
          <a:lstStyle/>
          <a:p>
            <a:r>
              <a:rPr lang="de-DE" b="1" dirty="0" smtClean="0"/>
              <a:t>„Sinn“ </a:t>
            </a:r>
            <a:r>
              <a:rPr lang="de-DE" dirty="0" smtClean="0"/>
              <a:t>wird beispielsweise zum Thema</a:t>
            </a:r>
          </a:p>
          <a:p>
            <a:pPr lvl="1"/>
            <a:r>
              <a:rPr lang="de-DE" dirty="0" smtClean="0"/>
              <a:t>wenn ein Kind sich der Erzieherin anvertraut und fragt: „Du, warum will keiner mein Freund sein?“</a:t>
            </a:r>
          </a:p>
          <a:p>
            <a:pPr lvl="1"/>
            <a:r>
              <a:rPr lang="de-DE" dirty="0" smtClean="0"/>
              <a:t>Wenn ein Kind hört, </a:t>
            </a:r>
            <a:r>
              <a:rPr lang="de-DE" dirty="0" smtClean="0"/>
              <a:t>dass sich </a:t>
            </a:r>
            <a:r>
              <a:rPr lang="de-DE" dirty="0" smtClean="0"/>
              <a:t>die Eltern eines anderen Kindes getrennt haben. Er fragt: „Meine Mama und mein Papa streiten sich auch manchmal. Geht Papa jetzt auch weg?“</a:t>
            </a:r>
          </a:p>
          <a:p>
            <a:r>
              <a:rPr lang="de-DE" b="1" dirty="0" smtClean="0"/>
              <a:t>„Werte“ </a:t>
            </a:r>
            <a:r>
              <a:rPr lang="de-DE" dirty="0" smtClean="0"/>
              <a:t>werden beispielsweise zum Thema</a:t>
            </a:r>
          </a:p>
          <a:p>
            <a:pPr lvl="1"/>
            <a:r>
              <a:rPr lang="de-DE" dirty="0" smtClean="0"/>
              <a:t>wenn mehrere gleichzeitig (als Erster) drankommen wollen, und wenn es dann eine Debatte gibt, wie der Erste ausgewählt werden soll (auszählen, Jüngster/Ältester, nachgeben, verzichten?)</a:t>
            </a:r>
          </a:p>
          <a:p>
            <a:pPr lvl="1">
              <a:buNone/>
            </a:pPr>
            <a:endParaRPr lang="de-DE" dirty="0"/>
          </a:p>
        </p:txBody>
      </p:sp>
      <p:grpSp>
        <p:nvGrpSpPr>
          <p:cNvPr id="3" name="Gruppieren 10"/>
          <p:cNvGrpSpPr/>
          <p:nvPr/>
        </p:nvGrpSpPr>
        <p:grpSpPr>
          <a:xfrm>
            <a:off x="6876256" y="116632"/>
            <a:ext cx="2088231" cy="2088232"/>
            <a:chOff x="1619672" y="2060848"/>
            <a:chExt cx="2088231" cy="2088232"/>
          </a:xfrm>
        </p:grpSpPr>
        <p:sp>
          <p:nvSpPr>
            <p:cNvPr id="8" name="Puzzle3"/>
            <p:cNvSpPr>
              <a:spLocks noEditPoints="1" noChangeArrowheads="1"/>
            </p:cNvSpPr>
            <p:nvPr/>
          </p:nvSpPr>
          <p:spPr bwMode="auto">
            <a:xfrm>
              <a:off x="2051720" y="2060848"/>
              <a:ext cx="1280412" cy="2088232"/>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7030A0"/>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10" name="Textfeld 9"/>
            <p:cNvSpPr txBox="1"/>
            <p:nvPr/>
          </p:nvSpPr>
          <p:spPr>
            <a:xfrm>
              <a:off x="1619672" y="2689756"/>
              <a:ext cx="2088231" cy="523220"/>
            </a:xfrm>
            <a:prstGeom prst="rect">
              <a:avLst/>
            </a:prstGeom>
            <a:noFill/>
          </p:spPr>
          <p:txBody>
            <a:bodyPr wrap="square" rtlCol="0">
              <a:spAutoFit/>
            </a:bodyPr>
            <a:lstStyle/>
            <a:p>
              <a:pPr algn="ctr"/>
              <a:r>
                <a:rPr lang="de-DE" sz="1400" b="1" dirty="0" smtClean="0"/>
                <a:t>Sinne, Werte, </a:t>
              </a:r>
            </a:p>
            <a:p>
              <a:pPr algn="ctr"/>
              <a:r>
                <a:rPr lang="de-DE" sz="1400" b="1" dirty="0" smtClean="0"/>
                <a:t>Religion</a:t>
              </a:r>
              <a:endParaRPr lang="de-DE" sz="14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 calcmode="lin" valueType="num">
                                      <p:cBhvr additive="base">
                                        <p:cTn id="18" dur="500" fill="hold"/>
                                        <p:tgtEl>
                                          <p:spTgt spid="12">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2">
                                            <p:txEl>
                                              <p:pRg st="1" end="1"/>
                                            </p:txEl>
                                          </p:spTgt>
                                        </p:tgtEl>
                                        <p:attrNameLst>
                                          <p:attrName>style.visibility</p:attrName>
                                        </p:attrNameLst>
                                      </p:cBhvr>
                                      <p:to>
                                        <p:strVal val="visible"/>
                                      </p:to>
                                    </p:set>
                                    <p:anim calcmode="lin" valueType="num">
                                      <p:cBhvr additive="base">
                                        <p:cTn id="24" dur="500" fill="hold"/>
                                        <p:tgtEl>
                                          <p:spTgt spid="12">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12">
                                            <p:txEl>
                                              <p:pRg st="1" end="1"/>
                                            </p:txEl>
                                          </p:spTgt>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12">
                                            <p:txEl>
                                              <p:pRg st="2" end="2"/>
                                            </p:txEl>
                                          </p:spTgt>
                                        </p:tgtEl>
                                        <p:attrNameLst>
                                          <p:attrName>style.visibility</p:attrName>
                                        </p:attrNameLst>
                                      </p:cBhvr>
                                      <p:to>
                                        <p:strVal val="visible"/>
                                      </p:to>
                                    </p:set>
                                    <p:anim calcmode="lin" valueType="num">
                                      <p:cBhvr additive="base">
                                        <p:cTn id="28" dur="500" fill="hold"/>
                                        <p:tgtEl>
                                          <p:spTgt spid="12">
                                            <p:txEl>
                                              <p:pRg st="2" end="2"/>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1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12">
                                            <p:txEl>
                                              <p:pRg st="3" end="3"/>
                                            </p:txEl>
                                          </p:spTgt>
                                        </p:tgtEl>
                                        <p:attrNameLst>
                                          <p:attrName>style.visibility</p:attrName>
                                        </p:attrNameLst>
                                      </p:cBhvr>
                                      <p:to>
                                        <p:strVal val="visible"/>
                                      </p:to>
                                    </p:set>
                                    <p:anim calcmode="lin" valueType="num">
                                      <p:cBhvr additive="base">
                                        <p:cTn id="34" dur="500" fill="hold"/>
                                        <p:tgtEl>
                                          <p:spTgt spid="12">
                                            <p:txEl>
                                              <p:pRg st="3" end="3"/>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1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nodeType="clickEffect">
                                  <p:stCondLst>
                                    <p:cond delay="0"/>
                                  </p:stCondLst>
                                  <p:childTnLst>
                                    <p:set>
                                      <p:cBhvr>
                                        <p:cTn id="39" dur="1" fill="hold">
                                          <p:stCondLst>
                                            <p:cond delay="0"/>
                                          </p:stCondLst>
                                        </p:cTn>
                                        <p:tgtEl>
                                          <p:spTgt spid="12">
                                            <p:txEl>
                                              <p:pRg st="4" end="4"/>
                                            </p:txEl>
                                          </p:spTgt>
                                        </p:tgtEl>
                                        <p:attrNameLst>
                                          <p:attrName>style.visibility</p:attrName>
                                        </p:attrNameLst>
                                      </p:cBhvr>
                                      <p:to>
                                        <p:strVal val="visible"/>
                                      </p:to>
                                    </p:set>
                                    <p:anim calcmode="lin" valueType="num">
                                      <p:cBhvr additive="base">
                                        <p:cTn id="40" dur="500" fill="hold"/>
                                        <p:tgtEl>
                                          <p:spTgt spid="12">
                                            <p:txEl>
                                              <p:pRg st="4" end="4"/>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1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Sinn, Werte, Religion</a:t>
            </a:r>
            <a:endParaRPr lang="de-DE" dirty="0"/>
          </a:p>
        </p:txBody>
      </p:sp>
      <p:sp>
        <p:nvSpPr>
          <p:cNvPr id="12" name="Inhaltsplatzhalter 11"/>
          <p:cNvSpPr>
            <a:spLocks noGrp="1"/>
          </p:cNvSpPr>
          <p:nvPr>
            <p:ph sz="quarter" idx="1"/>
          </p:nvPr>
        </p:nvSpPr>
        <p:spPr/>
        <p:txBody>
          <a:bodyPr/>
          <a:lstStyle/>
          <a:p>
            <a:pPr lvl="1"/>
            <a:r>
              <a:rPr lang="de-DE" dirty="0" smtClean="0"/>
              <a:t>wenn Kinder sich über Freundschaft unterhalten:</a:t>
            </a:r>
          </a:p>
          <a:p>
            <a:pPr lvl="1">
              <a:buNone/>
            </a:pPr>
            <a:r>
              <a:rPr lang="de-DE" dirty="0" smtClean="0"/>
              <a:t>	</a:t>
            </a:r>
            <a:r>
              <a:rPr lang="de-DE" dirty="0" smtClean="0"/>
              <a:t>„Darf </a:t>
            </a:r>
            <a:r>
              <a:rPr lang="de-DE" dirty="0" smtClean="0"/>
              <a:t>man nur von einem Kind der Freund sein? Darf man auch mit anderen spielen? Ich habe Streit mit meiner Freundin – was jetzt</a:t>
            </a:r>
            <a:r>
              <a:rPr lang="de-DE" dirty="0" smtClean="0"/>
              <a:t>?“</a:t>
            </a:r>
            <a:endParaRPr lang="de-DE" dirty="0" smtClean="0"/>
          </a:p>
          <a:p>
            <a:r>
              <a:rPr lang="de-DE" b="1" dirty="0" smtClean="0"/>
              <a:t>„Religion“</a:t>
            </a:r>
            <a:r>
              <a:rPr lang="de-DE" dirty="0" smtClean="0"/>
              <a:t> wird beispielsweise zum Thema</a:t>
            </a:r>
          </a:p>
          <a:p>
            <a:pPr lvl="1"/>
            <a:r>
              <a:rPr lang="de-DE" dirty="0" smtClean="0"/>
              <a:t>wenn die Kinder im Kindergarten etwas </a:t>
            </a:r>
            <a:r>
              <a:rPr lang="de-DE" dirty="0" smtClean="0"/>
              <a:t>anderes </a:t>
            </a:r>
            <a:r>
              <a:rPr lang="de-DE" dirty="0" smtClean="0"/>
              <a:t>erfahren als im Elternhaus z.B. „Wer soll denn das sein, der Weihnachtsmann?“</a:t>
            </a:r>
          </a:p>
          <a:p>
            <a:pPr lvl="1"/>
            <a:r>
              <a:rPr lang="de-DE" dirty="0" smtClean="0"/>
              <a:t>wenn Kinder von religiösen Praktiken zu Hause erzählen z.B. „Mein kleiner Bruder wurde getauft“ „Am Zuckerfest bekommen alle Kinder Süßigkeiten“</a:t>
            </a:r>
          </a:p>
          <a:p>
            <a:pPr lvl="1"/>
            <a:endParaRPr lang="de-DE" dirty="0"/>
          </a:p>
        </p:txBody>
      </p:sp>
      <p:grpSp>
        <p:nvGrpSpPr>
          <p:cNvPr id="3" name="Gruppieren 10"/>
          <p:cNvGrpSpPr/>
          <p:nvPr/>
        </p:nvGrpSpPr>
        <p:grpSpPr>
          <a:xfrm>
            <a:off x="6948265" y="44624"/>
            <a:ext cx="2088231" cy="2088232"/>
            <a:chOff x="1619673" y="1988840"/>
            <a:chExt cx="2088231" cy="2088232"/>
          </a:xfrm>
        </p:grpSpPr>
        <p:sp>
          <p:nvSpPr>
            <p:cNvPr id="8" name="Puzzle3"/>
            <p:cNvSpPr>
              <a:spLocks noEditPoints="1" noChangeArrowheads="1"/>
            </p:cNvSpPr>
            <p:nvPr/>
          </p:nvSpPr>
          <p:spPr bwMode="auto">
            <a:xfrm>
              <a:off x="2051720" y="1988840"/>
              <a:ext cx="1280412" cy="2088232"/>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7030A0"/>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10" name="Textfeld 9"/>
            <p:cNvSpPr txBox="1"/>
            <p:nvPr/>
          </p:nvSpPr>
          <p:spPr>
            <a:xfrm>
              <a:off x="1619673" y="2636912"/>
              <a:ext cx="2088231" cy="523220"/>
            </a:xfrm>
            <a:prstGeom prst="rect">
              <a:avLst/>
            </a:prstGeom>
            <a:noFill/>
          </p:spPr>
          <p:txBody>
            <a:bodyPr wrap="square" rtlCol="0">
              <a:spAutoFit/>
            </a:bodyPr>
            <a:lstStyle/>
            <a:p>
              <a:pPr algn="ctr"/>
              <a:r>
                <a:rPr lang="de-DE" sz="1400" b="1" dirty="0" smtClean="0"/>
                <a:t>Sinne, Werte, </a:t>
              </a:r>
            </a:p>
            <a:p>
              <a:pPr algn="ctr"/>
              <a:r>
                <a:rPr lang="de-DE" sz="1400" b="1" dirty="0" smtClean="0"/>
                <a:t>Religion</a:t>
              </a:r>
              <a:endParaRPr lang="de-DE" sz="14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 calcmode="lin" valueType="num">
                                      <p:cBhvr additive="base">
                                        <p:cTn id="18" dur="500" fill="hold"/>
                                        <p:tgtEl>
                                          <p:spTgt spid="12">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12">
                                            <p:txEl>
                                              <p:pRg st="0" end="0"/>
                                            </p:txEl>
                                          </p:spTgt>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12">
                                            <p:txEl>
                                              <p:pRg st="1" end="1"/>
                                            </p:txEl>
                                          </p:spTgt>
                                        </p:tgtEl>
                                        <p:attrNameLst>
                                          <p:attrName>style.visibility</p:attrName>
                                        </p:attrNameLst>
                                      </p:cBhvr>
                                      <p:to>
                                        <p:strVal val="visible"/>
                                      </p:to>
                                    </p:set>
                                    <p:anim calcmode="lin" valueType="num">
                                      <p:cBhvr additive="base">
                                        <p:cTn id="22" dur="500" fill="hold"/>
                                        <p:tgtEl>
                                          <p:spTgt spid="12">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1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nodeType="clickEffect">
                                  <p:stCondLst>
                                    <p:cond delay="0"/>
                                  </p:stCondLst>
                                  <p:childTnLst>
                                    <p:set>
                                      <p:cBhvr>
                                        <p:cTn id="27" dur="1" fill="hold">
                                          <p:stCondLst>
                                            <p:cond delay="0"/>
                                          </p:stCondLst>
                                        </p:cTn>
                                        <p:tgtEl>
                                          <p:spTgt spid="12">
                                            <p:txEl>
                                              <p:pRg st="2" end="2"/>
                                            </p:txEl>
                                          </p:spTgt>
                                        </p:tgtEl>
                                        <p:attrNameLst>
                                          <p:attrName>style.visibility</p:attrName>
                                        </p:attrNameLst>
                                      </p:cBhvr>
                                      <p:to>
                                        <p:strVal val="visible"/>
                                      </p:to>
                                    </p:set>
                                    <p:anim calcmode="lin" valueType="num">
                                      <p:cBhvr additive="base">
                                        <p:cTn id="28" dur="500" fill="hold"/>
                                        <p:tgtEl>
                                          <p:spTgt spid="12">
                                            <p:txEl>
                                              <p:pRg st="2" end="2"/>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1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12">
                                            <p:txEl>
                                              <p:pRg st="3" end="3"/>
                                            </p:txEl>
                                          </p:spTgt>
                                        </p:tgtEl>
                                        <p:attrNameLst>
                                          <p:attrName>style.visibility</p:attrName>
                                        </p:attrNameLst>
                                      </p:cBhvr>
                                      <p:to>
                                        <p:strVal val="visible"/>
                                      </p:to>
                                    </p:set>
                                    <p:anim calcmode="lin" valueType="num">
                                      <p:cBhvr additive="base">
                                        <p:cTn id="34" dur="500" fill="hold"/>
                                        <p:tgtEl>
                                          <p:spTgt spid="12">
                                            <p:txEl>
                                              <p:pRg st="3" end="3"/>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12">
                                            <p:txEl>
                                              <p:pRg st="3" end="3"/>
                                            </p:txEl>
                                          </p:spTgt>
                                        </p:tgtEl>
                                        <p:attrNameLst>
                                          <p:attrName>ppt_y</p:attrName>
                                        </p:attrNameLst>
                                      </p:cBhvr>
                                      <p:tavLst>
                                        <p:tav tm="0">
                                          <p:val>
                                            <p:strVal val="#ppt_y"/>
                                          </p:val>
                                        </p:tav>
                                        <p:tav tm="100000">
                                          <p:val>
                                            <p:strVal val="#ppt_y"/>
                                          </p:val>
                                        </p:tav>
                                      </p:tavLst>
                                    </p:anim>
                                  </p:childTnLst>
                                </p:cTn>
                              </p:par>
                              <p:par>
                                <p:cTn id="36" presetID="2" presetClass="entr" presetSubtype="8" fill="hold" nodeType="withEffect">
                                  <p:stCondLst>
                                    <p:cond delay="0"/>
                                  </p:stCondLst>
                                  <p:childTnLst>
                                    <p:set>
                                      <p:cBhvr>
                                        <p:cTn id="37" dur="1" fill="hold">
                                          <p:stCondLst>
                                            <p:cond delay="0"/>
                                          </p:stCondLst>
                                        </p:cTn>
                                        <p:tgtEl>
                                          <p:spTgt spid="12">
                                            <p:txEl>
                                              <p:pRg st="4" end="4"/>
                                            </p:txEl>
                                          </p:spTgt>
                                        </p:tgtEl>
                                        <p:attrNameLst>
                                          <p:attrName>style.visibility</p:attrName>
                                        </p:attrNameLst>
                                      </p:cBhvr>
                                      <p:to>
                                        <p:strVal val="visible"/>
                                      </p:to>
                                    </p:set>
                                    <p:anim calcmode="lin" valueType="num">
                                      <p:cBhvr additive="base">
                                        <p:cTn id="38" dur="500" fill="hold"/>
                                        <p:tgtEl>
                                          <p:spTgt spid="12">
                                            <p:txEl>
                                              <p:pRg st="4" end="4"/>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1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467600" cy="778098"/>
          </a:xfrm>
        </p:spPr>
        <p:txBody>
          <a:bodyPr/>
          <a:lstStyle/>
          <a:p>
            <a:r>
              <a:rPr lang="de-DE" dirty="0" smtClean="0"/>
              <a:t>Bildungs- und Entwicklungsfelder</a:t>
            </a:r>
            <a:endParaRPr lang="de-DE" dirty="0"/>
          </a:p>
        </p:txBody>
      </p:sp>
      <p:grpSp>
        <p:nvGrpSpPr>
          <p:cNvPr id="32" name="Gruppieren 31"/>
          <p:cNvGrpSpPr/>
          <p:nvPr/>
        </p:nvGrpSpPr>
        <p:grpSpPr>
          <a:xfrm>
            <a:off x="573193" y="3250138"/>
            <a:ext cx="3422743" cy="2699142"/>
            <a:chOff x="683568" y="3477236"/>
            <a:chExt cx="3288518" cy="2503723"/>
          </a:xfrm>
        </p:grpSpPr>
        <p:sp>
          <p:nvSpPr>
            <p:cNvPr id="14" name="Puzzle2"/>
            <p:cNvSpPr>
              <a:spLocks noEditPoints="1" noChangeArrowheads="1"/>
            </p:cNvSpPr>
            <p:nvPr/>
          </p:nvSpPr>
          <p:spPr bwMode="auto">
            <a:xfrm>
              <a:off x="683568" y="3477236"/>
              <a:ext cx="3288518" cy="2503723"/>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chemeClr val="accent1">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15" name="Textfeld 14"/>
            <p:cNvSpPr txBox="1"/>
            <p:nvPr/>
          </p:nvSpPr>
          <p:spPr>
            <a:xfrm>
              <a:off x="1344666" y="4221088"/>
              <a:ext cx="1931189" cy="830997"/>
            </a:xfrm>
            <a:prstGeom prst="rect">
              <a:avLst/>
            </a:prstGeom>
            <a:noFill/>
          </p:spPr>
          <p:txBody>
            <a:bodyPr wrap="square" rtlCol="0">
              <a:spAutoFit/>
            </a:bodyPr>
            <a:lstStyle/>
            <a:p>
              <a:pPr algn="ctr"/>
              <a:r>
                <a:rPr lang="de-DE" sz="2400" b="1" dirty="0" smtClean="0"/>
                <a:t>Gefühl und Mitgefühl</a:t>
              </a:r>
              <a:endParaRPr lang="de-DE" sz="2400" b="1" dirty="0"/>
            </a:p>
          </p:txBody>
        </p:sp>
      </p:grpSp>
      <p:grpSp>
        <p:nvGrpSpPr>
          <p:cNvPr id="35" name="Gruppieren 34"/>
          <p:cNvGrpSpPr/>
          <p:nvPr/>
        </p:nvGrpSpPr>
        <p:grpSpPr>
          <a:xfrm>
            <a:off x="1115616" y="1113694"/>
            <a:ext cx="2376263" cy="2963378"/>
            <a:chOff x="1115616" y="1113694"/>
            <a:chExt cx="2376263" cy="2963378"/>
          </a:xfrm>
        </p:grpSpPr>
        <p:sp>
          <p:nvSpPr>
            <p:cNvPr id="20" name="Puzzle3"/>
            <p:cNvSpPr>
              <a:spLocks noEditPoints="1" noChangeArrowheads="1"/>
            </p:cNvSpPr>
            <p:nvPr/>
          </p:nvSpPr>
          <p:spPr bwMode="auto">
            <a:xfrm>
              <a:off x="1187624" y="1113694"/>
              <a:ext cx="2144508" cy="2963378"/>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7030A0"/>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21" name="Textfeld 20"/>
            <p:cNvSpPr txBox="1"/>
            <p:nvPr/>
          </p:nvSpPr>
          <p:spPr>
            <a:xfrm>
              <a:off x="1115616" y="1997468"/>
              <a:ext cx="2376263" cy="855468"/>
            </a:xfrm>
            <a:prstGeom prst="rect">
              <a:avLst/>
            </a:prstGeom>
            <a:noFill/>
          </p:spPr>
          <p:txBody>
            <a:bodyPr wrap="square" rtlCol="0">
              <a:spAutoFit/>
            </a:bodyPr>
            <a:lstStyle/>
            <a:p>
              <a:pPr algn="ctr"/>
              <a:r>
                <a:rPr lang="de-DE" sz="2400" b="1" dirty="0" smtClean="0"/>
                <a:t>Sinne, Werte, Religion</a:t>
              </a:r>
              <a:endParaRPr lang="de-DE" sz="2400" b="1" dirty="0"/>
            </a:p>
          </p:txBody>
        </p:sp>
      </p:grpSp>
      <p:grpSp>
        <p:nvGrpSpPr>
          <p:cNvPr id="28" name="Gruppieren 27"/>
          <p:cNvGrpSpPr/>
          <p:nvPr/>
        </p:nvGrpSpPr>
        <p:grpSpPr>
          <a:xfrm>
            <a:off x="2483768" y="2019932"/>
            <a:ext cx="3465093" cy="2057140"/>
            <a:chOff x="2510936" y="2325410"/>
            <a:chExt cx="3329207" cy="1908202"/>
          </a:xfrm>
        </p:grpSpPr>
        <p:sp>
          <p:nvSpPr>
            <p:cNvPr id="18" name="Puzzle1"/>
            <p:cNvSpPr>
              <a:spLocks noEditPoints="1" noChangeArrowheads="1"/>
            </p:cNvSpPr>
            <p:nvPr/>
          </p:nvSpPr>
          <p:spPr bwMode="auto">
            <a:xfrm>
              <a:off x="2510936" y="2325410"/>
              <a:ext cx="3329207" cy="1908202"/>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chemeClr val="bg2">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19" name="Textfeld 18"/>
            <p:cNvSpPr txBox="1"/>
            <p:nvPr/>
          </p:nvSpPr>
          <p:spPr>
            <a:xfrm>
              <a:off x="3460186" y="2977605"/>
              <a:ext cx="1718858" cy="499631"/>
            </a:xfrm>
            <a:prstGeom prst="rect">
              <a:avLst/>
            </a:prstGeom>
            <a:noFill/>
          </p:spPr>
          <p:txBody>
            <a:bodyPr wrap="square" rtlCol="0">
              <a:spAutoFit/>
            </a:bodyPr>
            <a:lstStyle/>
            <a:p>
              <a:r>
                <a:rPr lang="de-DE" sz="2800" b="1" dirty="0" smtClean="0"/>
                <a:t>Sprache</a:t>
              </a:r>
              <a:endParaRPr lang="de-DE" sz="2800" b="1" dirty="0"/>
            </a:p>
          </p:txBody>
        </p:sp>
      </p:grpSp>
      <p:grpSp>
        <p:nvGrpSpPr>
          <p:cNvPr id="24" name="Gruppieren 23"/>
          <p:cNvGrpSpPr/>
          <p:nvPr/>
        </p:nvGrpSpPr>
        <p:grpSpPr>
          <a:xfrm>
            <a:off x="5152908" y="1113694"/>
            <a:ext cx="2144508" cy="2963378"/>
            <a:chOff x="5152908" y="1113694"/>
            <a:chExt cx="2144508" cy="2963378"/>
          </a:xfrm>
        </p:grpSpPr>
        <p:sp>
          <p:nvSpPr>
            <p:cNvPr id="16" name="Puzzle3"/>
            <p:cNvSpPr>
              <a:spLocks noEditPoints="1" noChangeArrowheads="1"/>
            </p:cNvSpPr>
            <p:nvPr/>
          </p:nvSpPr>
          <p:spPr bwMode="auto">
            <a:xfrm>
              <a:off x="5152908" y="1113694"/>
              <a:ext cx="2144508" cy="2963378"/>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chemeClr val="accent3"/>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17" name="Textfeld 16"/>
            <p:cNvSpPr txBox="1"/>
            <p:nvPr/>
          </p:nvSpPr>
          <p:spPr>
            <a:xfrm>
              <a:off x="5428141" y="2130003"/>
              <a:ext cx="1582591" cy="538628"/>
            </a:xfrm>
            <a:prstGeom prst="rect">
              <a:avLst/>
            </a:prstGeom>
            <a:noFill/>
          </p:spPr>
          <p:txBody>
            <a:bodyPr wrap="square" rtlCol="0">
              <a:spAutoFit/>
            </a:bodyPr>
            <a:lstStyle/>
            <a:p>
              <a:pPr algn="ctr"/>
              <a:r>
                <a:rPr lang="de-DE" sz="2800" b="1" dirty="0" smtClean="0"/>
                <a:t>Sinne</a:t>
              </a:r>
              <a:endParaRPr lang="de-DE" sz="2800" b="1" dirty="0"/>
            </a:p>
          </p:txBody>
        </p:sp>
      </p:grpSp>
      <p:grpSp>
        <p:nvGrpSpPr>
          <p:cNvPr id="22" name="Gruppieren 21"/>
          <p:cNvGrpSpPr/>
          <p:nvPr/>
        </p:nvGrpSpPr>
        <p:grpSpPr>
          <a:xfrm>
            <a:off x="3203848" y="3218609"/>
            <a:ext cx="2063656" cy="3450751"/>
            <a:chOff x="3203848" y="3218609"/>
            <a:chExt cx="2063656" cy="3450751"/>
          </a:xfrm>
        </p:grpSpPr>
        <p:sp>
          <p:nvSpPr>
            <p:cNvPr id="12" name="Puzzle4"/>
            <p:cNvSpPr>
              <a:spLocks noEditPoints="1" noChangeArrowheads="1"/>
            </p:cNvSpPr>
            <p:nvPr/>
          </p:nvSpPr>
          <p:spPr bwMode="auto">
            <a:xfrm>
              <a:off x="3203848" y="3218609"/>
              <a:ext cx="2063656" cy="3450751"/>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00B050"/>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13" name="Textfeld 12"/>
            <p:cNvSpPr txBox="1"/>
            <p:nvPr/>
          </p:nvSpPr>
          <p:spPr>
            <a:xfrm>
              <a:off x="3479082" y="4203392"/>
              <a:ext cx="1582592" cy="538628"/>
            </a:xfrm>
            <a:prstGeom prst="rect">
              <a:avLst/>
            </a:prstGeom>
            <a:noFill/>
          </p:spPr>
          <p:txBody>
            <a:bodyPr wrap="square" rtlCol="0">
              <a:spAutoFit/>
            </a:bodyPr>
            <a:lstStyle/>
            <a:p>
              <a:pPr algn="ctr"/>
              <a:r>
                <a:rPr lang="de-DE" sz="2800" b="1" dirty="0" smtClean="0"/>
                <a:t>Körper</a:t>
              </a:r>
              <a:endParaRPr lang="de-DE" sz="2800" b="1" dirty="0"/>
            </a:p>
          </p:txBody>
        </p:sp>
      </p:grpSp>
      <p:grpSp>
        <p:nvGrpSpPr>
          <p:cNvPr id="30" name="Gruppieren 29"/>
          <p:cNvGrpSpPr/>
          <p:nvPr/>
        </p:nvGrpSpPr>
        <p:grpSpPr>
          <a:xfrm>
            <a:off x="4533632" y="3250138"/>
            <a:ext cx="3422743" cy="2699142"/>
            <a:chOff x="4451834" y="3477236"/>
            <a:chExt cx="3288518" cy="2503723"/>
          </a:xfrm>
        </p:grpSpPr>
        <p:sp>
          <p:nvSpPr>
            <p:cNvPr id="10" name="Puzzle2"/>
            <p:cNvSpPr>
              <a:spLocks noEditPoints="1" noChangeArrowheads="1"/>
            </p:cNvSpPr>
            <p:nvPr/>
          </p:nvSpPr>
          <p:spPr bwMode="auto">
            <a:xfrm>
              <a:off x="4451834" y="3477236"/>
              <a:ext cx="3288518" cy="2503723"/>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chemeClr val="accent2">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11" name="Textfeld 10"/>
            <p:cNvSpPr txBox="1"/>
            <p:nvPr/>
          </p:nvSpPr>
          <p:spPr>
            <a:xfrm>
              <a:off x="5180539" y="4439898"/>
              <a:ext cx="1875616" cy="499631"/>
            </a:xfrm>
            <a:prstGeom prst="rect">
              <a:avLst/>
            </a:prstGeom>
            <a:noFill/>
          </p:spPr>
          <p:txBody>
            <a:bodyPr wrap="square" rtlCol="0">
              <a:spAutoFit/>
            </a:bodyPr>
            <a:lstStyle/>
            <a:p>
              <a:pPr algn="ctr"/>
              <a:r>
                <a:rPr lang="de-DE" sz="2800" b="1" dirty="0" smtClean="0"/>
                <a:t>Denken</a:t>
              </a:r>
              <a:endParaRPr lang="de-DE" sz="28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2000" fill="hold"/>
                                        <p:tgtEl>
                                          <p:spTgt spid="28"/>
                                        </p:tgtEl>
                                        <p:attrNameLst>
                                          <p:attrName>ppt_x</p:attrName>
                                        </p:attrNameLst>
                                      </p:cBhvr>
                                      <p:tavLst>
                                        <p:tav tm="0">
                                          <p:val>
                                            <p:strVal val="#ppt_x"/>
                                          </p:val>
                                        </p:tav>
                                        <p:tav tm="100000">
                                          <p:val>
                                            <p:strVal val="#ppt_x"/>
                                          </p:val>
                                        </p:tav>
                                      </p:tavLst>
                                    </p:anim>
                                    <p:anim calcmode="lin" valueType="num">
                                      <p:cBhvr additive="base">
                                        <p:cTn id="14" dur="2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2000" fill="hold"/>
                                        <p:tgtEl>
                                          <p:spTgt spid="30"/>
                                        </p:tgtEl>
                                        <p:attrNameLst>
                                          <p:attrName>ppt_x</p:attrName>
                                        </p:attrNameLst>
                                      </p:cBhvr>
                                      <p:tavLst>
                                        <p:tav tm="0">
                                          <p:val>
                                            <p:strVal val="1+#ppt_w/2"/>
                                          </p:val>
                                        </p:tav>
                                        <p:tav tm="100000">
                                          <p:val>
                                            <p:strVal val="#ppt_x"/>
                                          </p:val>
                                        </p:tav>
                                      </p:tavLst>
                                    </p:anim>
                                    <p:anim calcmode="lin" valueType="num">
                                      <p:cBhvr additive="base">
                                        <p:cTn id="20" dur="20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additive="base">
                                        <p:cTn id="25" dur="2000" fill="hold"/>
                                        <p:tgtEl>
                                          <p:spTgt spid="32"/>
                                        </p:tgtEl>
                                        <p:attrNameLst>
                                          <p:attrName>ppt_x</p:attrName>
                                        </p:attrNameLst>
                                      </p:cBhvr>
                                      <p:tavLst>
                                        <p:tav tm="0">
                                          <p:val>
                                            <p:strVal val="0-#ppt_w/2"/>
                                          </p:val>
                                        </p:tav>
                                        <p:tav tm="100000">
                                          <p:val>
                                            <p:strVal val="#ppt_x"/>
                                          </p:val>
                                        </p:tav>
                                      </p:tavLst>
                                    </p:anim>
                                    <p:anim calcmode="lin" valueType="num">
                                      <p:cBhvr additive="base">
                                        <p:cTn id="26" dur="2000" fill="hold"/>
                                        <p:tgtEl>
                                          <p:spTgt spid="3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additive="base">
                                        <p:cTn id="31" dur="2000" fill="hold"/>
                                        <p:tgtEl>
                                          <p:spTgt spid="35"/>
                                        </p:tgtEl>
                                        <p:attrNameLst>
                                          <p:attrName>ppt_x</p:attrName>
                                        </p:attrNameLst>
                                      </p:cBhvr>
                                      <p:tavLst>
                                        <p:tav tm="0">
                                          <p:val>
                                            <p:strVal val="0-#ppt_w/2"/>
                                          </p:val>
                                        </p:tav>
                                        <p:tav tm="100000">
                                          <p:val>
                                            <p:strVal val="#ppt_x"/>
                                          </p:val>
                                        </p:tav>
                                      </p:tavLst>
                                    </p:anim>
                                    <p:anim calcmode="lin" valueType="num">
                                      <p:cBhvr additive="base">
                                        <p:cTn id="32" dur="2000" fill="hold"/>
                                        <p:tgtEl>
                                          <p:spTgt spid="35"/>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2000" fill="hold"/>
                                        <p:tgtEl>
                                          <p:spTgt spid="24"/>
                                        </p:tgtEl>
                                        <p:attrNameLst>
                                          <p:attrName>ppt_x</p:attrName>
                                        </p:attrNameLst>
                                      </p:cBhvr>
                                      <p:tavLst>
                                        <p:tav tm="0">
                                          <p:val>
                                            <p:strVal val="1+#ppt_w/2"/>
                                          </p:val>
                                        </p:tav>
                                        <p:tav tm="100000">
                                          <p:val>
                                            <p:strVal val="#ppt_x"/>
                                          </p:val>
                                        </p:tav>
                                      </p:tavLst>
                                    </p:anim>
                                    <p:anim calcmode="lin" valueType="num">
                                      <p:cBhvr additive="base">
                                        <p:cTn id="38" dur="20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additive="base">
                                        <p:cTn id="43" dur="2000" fill="hold"/>
                                        <p:tgtEl>
                                          <p:spTgt spid="22"/>
                                        </p:tgtEl>
                                        <p:attrNameLst>
                                          <p:attrName>ppt_x</p:attrName>
                                        </p:attrNameLst>
                                      </p:cBhvr>
                                      <p:tavLst>
                                        <p:tav tm="0">
                                          <p:val>
                                            <p:strVal val="#ppt_x"/>
                                          </p:val>
                                        </p:tav>
                                        <p:tav tm="100000">
                                          <p:val>
                                            <p:strVal val="#ppt_x"/>
                                          </p:val>
                                        </p:tav>
                                      </p:tavLst>
                                    </p:anim>
                                    <p:anim calcmode="lin" valueType="num">
                                      <p:cBhvr additive="base">
                                        <p:cTn id="44" dur="20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Körper</a:t>
            </a:r>
            <a:endParaRPr lang="de-DE" dirty="0"/>
          </a:p>
        </p:txBody>
      </p:sp>
      <p:sp>
        <p:nvSpPr>
          <p:cNvPr id="6" name="Inhaltsplatzhalter 5"/>
          <p:cNvSpPr>
            <a:spLocks noGrp="1"/>
          </p:cNvSpPr>
          <p:nvPr>
            <p:ph sz="quarter" idx="1"/>
          </p:nvPr>
        </p:nvSpPr>
        <p:spPr/>
        <p:txBody>
          <a:bodyPr>
            <a:normAutofit fontScale="92500" lnSpcReduction="10000"/>
          </a:bodyPr>
          <a:lstStyle/>
          <a:p>
            <a:r>
              <a:rPr lang="de-DE" dirty="0" smtClean="0"/>
              <a:t>In den ersten sechs bis acht Lebensjahren werden die Grundlagen gelegt für</a:t>
            </a:r>
          </a:p>
          <a:p>
            <a:pPr lvl="1"/>
            <a:r>
              <a:rPr lang="de-DE" dirty="0" smtClean="0"/>
              <a:t>ein positives Körpergefühl </a:t>
            </a:r>
          </a:p>
          <a:p>
            <a:pPr lvl="1"/>
            <a:r>
              <a:rPr lang="de-DE" dirty="0" smtClean="0"/>
              <a:t>Gesundheitsbewusstsein</a:t>
            </a:r>
          </a:p>
          <a:p>
            <a:pPr lvl="1"/>
            <a:r>
              <a:rPr lang="de-DE" dirty="0" smtClean="0"/>
              <a:t>eine ausgewogene Ernährung</a:t>
            </a:r>
          </a:p>
          <a:p>
            <a:pPr lvl="1"/>
            <a:r>
              <a:rPr lang="de-DE" dirty="0" smtClean="0"/>
              <a:t>und die Einstellung zu Bewegung</a:t>
            </a:r>
          </a:p>
          <a:p>
            <a:r>
              <a:rPr lang="de-DE" dirty="0" smtClean="0"/>
              <a:t>Das Kind erschließt sich seine Welt mit allen Sinnen und vor allem durch Bewegung in dem es</a:t>
            </a:r>
          </a:p>
          <a:p>
            <a:pPr lvl="1"/>
            <a:r>
              <a:rPr lang="de-DE" dirty="0" smtClean="0"/>
              <a:t>sich und seine Fähigkeiten erprobt</a:t>
            </a:r>
          </a:p>
          <a:p>
            <a:pPr lvl="1"/>
            <a:r>
              <a:rPr lang="de-DE" dirty="0" smtClean="0"/>
              <a:t>über Bewegung  Kontakt zu seiner Umwelt aufnimmt und diese entdeckt, erkennt und verstehen lernt</a:t>
            </a:r>
          </a:p>
          <a:p>
            <a:pPr lvl="1"/>
            <a:r>
              <a:rPr lang="de-DE" dirty="0" smtClean="0"/>
              <a:t>erfährt, dass körperliches Wohlbefinden, Bewegung, Gesundheit und Ernährung eng zusammenhängen</a:t>
            </a:r>
          </a:p>
          <a:p>
            <a:pPr lvl="1"/>
            <a:r>
              <a:rPr lang="de-DE" dirty="0" smtClean="0"/>
              <a:t>seine Erfahrungen durch Kontakte mit älteren und kranken Menschen sowie mit Menschen mit Behinderung erweitert.</a:t>
            </a:r>
          </a:p>
        </p:txBody>
      </p:sp>
      <p:grpSp>
        <p:nvGrpSpPr>
          <p:cNvPr id="3" name="Gruppieren 2"/>
          <p:cNvGrpSpPr/>
          <p:nvPr/>
        </p:nvGrpSpPr>
        <p:grpSpPr>
          <a:xfrm>
            <a:off x="7236296" y="224832"/>
            <a:ext cx="1368152" cy="1692000"/>
            <a:chOff x="3203848" y="3218609"/>
            <a:chExt cx="2063656" cy="3450751"/>
          </a:xfrm>
        </p:grpSpPr>
        <p:sp>
          <p:nvSpPr>
            <p:cNvPr id="4" name="Puzzle4"/>
            <p:cNvSpPr>
              <a:spLocks noEditPoints="1" noChangeArrowheads="1"/>
            </p:cNvSpPr>
            <p:nvPr/>
          </p:nvSpPr>
          <p:spPr bwMode="auto">
            <a:xfrm>
              <a:off x="3203848" y="3218609"/>
              <a:ext cx="2063656" cy="3450751"/>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00B050"/>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5" name="Textfeld 4"/>
            <p:cNvSpPr txBox="1"/>
            <p:nvPr/>
          </p:nvSpPr>
          <p:spPr>
            <a:xfrm>
              <a:off x="3301064" y="4003847"/>
              <a:ext cx="1857826" cy="801528"/>
            </a:xfrm>
            <a:prstGeom prst="rect">
              <a:avLst/>
            </a:prstGeom>
            <a:noFill/>
          </p:spPr>
          <p:txBody>
            <a:bodyPr wrap="square" rtlCol="0">
              <a:spAutoFit/>
            </a:bodyPr>
            <a:lstStyle/>
            <a:p>
              <a:pPr algn="ctr"/>
              <a:r>
                <a:rPr lang="de-DE" sz="2000" b="1" dirty="0" smtClean="0"/>
                <a:t>Körper</a:t>
              </a:r>
              <a:endParaRPr lang="de-DE" sz="20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 calcmode="lin" valueType="num">
                                      <p:cBhvr additive="base">
                                        <p:cTn id="18"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6">
                                            <p:txEl>
                                              <p:pRg st="0" end="0"/>
                                            </p:txEl>
                                          </p:spTgt>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 calcmode="lin" valueType="num">
                                      <p:cBhvr additive="base">
                                        <p:cTn id="22"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6">
                                            <p:txEl>
                                              <p:pRg st="1" end="1"/>
                                            </p:txEl>
                                          </p:spTgt>
                                        </p:tgtEl>
                                        <p:attrNameLst>
                                          <p:attrName>ppt_y</p:attrName>
                                        </p:attrNameLst>
                                      </p:cBhvr>
                                      <p:tavLst>
                                        <p:tav tm="0">
                                          <p:val>
                                            <p:strVal val="#ppt_y"/>
                                          </p:val>
                                        </p:tav>
                                        <p:tav tm="100000">
                                          <p:val>
                                            <p:strVal val="#ppt_y"/>
                                          </p:val>
                                        </p:tav>
                                      </p:tavLst>
                                    </p:anim>
                                  </p:childTnLst>
                                </p:cTn>
                              </p:par>
                              <p:par>
                                <p:cTn id="24" presetID="2" presetClass="entr" presetSubtype="8" fill="hold" nodeType="with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 calcmode="lin" valueType="num">
                                      <p:cBhvr additive="base">
                                        <p:cTn id="26"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6">
                                            <p:txEl>
                                              <p:pRg st="2" end="2"/>
                                            </p:txEl>
                                          </p:spTgt>
                                        </p:tgtEl>
                                        <p:attrNameLst>
                                          <p:attrName>ppt_y</p:attrName>
                                        </p:attrNameLst>
                                      </p:cBhvr>
                                      <p:tavLst>
                                        <p:tav tm="0">
                                          <p:val>
                                            <p:strVal val="#ppt_y"/>
                                          </p:val>
                                        </p:tav>
                                        <p:tav tm="100000">
                                          <p:val>
                                            <p:strVal val="#ppt_y"/>
                                          </p:val>
                                        </p:tav>
                                      </p:tavLst>
                                    </p:anim>
                                  </p:childTnLst>
                                </p:cTn>
                              </p:par>
                              <p:par>
                                <p:cTn id="28" presetID="2" presetClass="entr" presetSubtype="8" fill="hold" nodeType="withEffect">
                                  <p:stCondLst>
                                    <p:cond delay="0"/>
                                  </p:stCondLst>
                                  <p:childTnLst>
                                    <p:set>
                                      <p:cBhvr>
                                        <p:cTn id="29" dur="1" fill="hold">
                                          <p:stCondLst>
                                            <p:cond delay="0"/>
                                          </p:stCondLst>
                                        </p:cTn>
                                        <p:tgtEl>
                                          <p:spTgt spid="6">
                                            <p:txEl>
                                              <p:pRg st="3" end="3"/>
                                            </p:txEl>
                                          </p:spTgt>
                                        </p:tgtEl>
                                        <p:attrNameLst>
                                          <p:attrName>style.visibility</p:attrName>
                                        </p:attrNameLst>
                                      </p:cBhvr>
                                      <p:to>
                                        <p:strVal val="visible"/>
                                      </p:to>
                                    </p:set>
                                    <p:anim calcmode="lin" valueType="num">
                                      <p:cBhvr additive="base">
                                        <p:cTn id="30"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6">
                                            <p:txEl>
                                              <p:pRg st="3" end="3"/>
                                            </p:txEl>
                                          </p:spTgt>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6">
                                            <p:txEl>
                                              <p:pRg st="4" end="4"/>
                                            </p:txEl>
                                          </p:spTgt>
                                        </p:tgtEl>
                                        <p:attrNameLst>
                                          <p:attrName>style.visibility</p:attrName>
                                        </p:attrNameLst>
                                      </p:cBhvr>
                                      <p:to>
                                        <p:strVal val="visible"/>
                                      </p:to>
                                    </p:set>
                                    <p:anim calcmode="lin" valueType="num">
                                      <p:cBhvr additive="base">
                                        <p:cTn id="34" dur="5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nodeType="clickEffect">
                                  <p:stCondLst>
                                    <p:cond delay="0"/>
                                  </p:stCondLst>
                                  <p:childTnLst>
                                    <p:set>
                                      <p:cBhvr>
                                        <p:cTn id="39" dur="1" fill="hold">
                                          <p:stCondLst>
                                            <p:cond delay="0"/>
                                          </p:stCondLst>
                                        </p:cTn>
                                        <p:tgtEl>
                                          <p:spTgt spid="6">
                                            <p:txEl>
                                              <p:pRg st="5" end="5"/>
                                            </p:txEl>
                                          </p:spTgt>
                                        </p:tgtEl>
                                        <p:attrNameLst>
                                          <p:attrName>style.visibility</p:attrName>
                                        </p:attrNameLst>
                                      </p:cBhvr>
                                      <p:to>
                                        <p:strVal val="visible"/>
                                      </p:to>
                                    </p:set>
                                    <p:anim calcmode="lin" valueType="num">
                                      <p:cBhvr additive="base">
                                        <p:cTn id="40"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6">
                                            <p:txEl>
                                              <p:pRg st="5" end="5"/>
                                            </p:txEl>
                                          </p:spTgt>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6">
                                            <p:txEl>
                                              <p:pRg st="6" end="6"/>
                                            </p:txEl>
                                          </p:spTgt>
                                        </p:tgtEl>
                                        <p:attrNameLst>
                                          <p:attrName>style.visibility</p:attrName>
                                        </p:attrNameLst>
                                      </p:cBhvr>
                                      <p:to>
                                        <p:strVal val="visible"/>
                                      </p:to>
                                    </p:set>
                                    <p:anim calcmode="lin" valueType="num">
                                      <p:cBhvr additive="base">
                                        <p:cTn id="44" dur="500" fill="hold"/>
                                        <p:tgtEl>
                                          <p:spTgt spid="6">
                                            <p:txEl>
                                              <p:pRg st="6" end="6"/>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6">
                                            <p:txEl>
                                              <p:pRg st="6" end="6"/>
                                            </p:txEl>
                                          </p:spTgt>
                                        </p:tgtEl>
                                        <p:attrNameLst>
                                          <p:attrName>ppt_y</p:attrName>
                                        </p:attrNameLst>
                                      </p:cBhvr>
                                      <p:tavLst>
                                        <p:tav tm="0">
                                          <p:val>
                                            <p:strVal val="#ppt_y"/>
                                          </p:val>
                                        </p:tav>
                                        <p:tav tm="100000">
                                          <p:val>
                                            <p:strVal val="#ppt_y"/>
                                          </p:val>
                                        </p:tav>
                                      </p:tavLst>
                                    </p:anim>
                                  </p:childTnLst>
                                </p:cTn>
                              </p:par>
                              <p:par>
                                <p:cTn id="46" presetID="2" presetClass="entr" presetSubtype="8" fill="hold" nodeType="withEffect">
                                  <p:stCondLst>
                                    <p:cond delay="0"/>
                                  </p:stCondLst>
                                  <p:childTnLst>
                                    <p:set>
                                      <p:cBhvr>
                                        <p:cTn id="47" dur="1" fill="hold">
                                          <p:stCondLst>
                                            <p:cond delay="0"/>
                                          </p:stCondLst>
                                        </p:cTn>
                                        <p:tgtEl>
                                          <p:spTgt spid="6">
                                            <p:txEl>
                                              <p:pRg st="7" end="7"/>
                                            </p:txEl>
                                          </p:spTgt>
                                        </p:tgtEl>
                                        <p:attrNameLst>
                                          <p:attrName>style.visibility</p:attrName>
                                        </p:attrNameLst>
                                      </p:cBhvr>
                                      <p:to>
                                        <p:strVal val="visible"/>
                                      </p:to>
                                    </p:set>
                                    <p:anim calcmode="lin" valueType="num">
                                      <p:cBhvr additive="base">
                                        <p:cTn id="48" dur="500" fill="hold"/>
                                        <p:tgtEl>
                                          <p:spTgt spid="6">
                                            <p:txEl>
                                              <p:pRg st="7" end="7"/>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6">
                                            <p:txEl>
                                              <p:pRg st="7" end="7"/>
                                            </p:txEl>
                                          </p:spTgt>
                                        </p:tgtEl>
                                        <p:attrNameLst>
                                          <p:attrName>ppt_y</p:attrName>
                                        </p:attrNameLst>
                                      </p:cBhvr>
                                      <p:tavLst>
                                        <p:tav tm="0">
                                          <p:val>
                                            <p:strVal val="#ppt_y"/>
                                          </p:val>
                                        </p:tav>
                                        <p:tav tm="100000">
                                          <p:val>
                                            <p:strVal val="#ppt_y"/>
                                          </p:val>
                                        </p:tav>
                                      </p:tavLst>
                                    </p:anim>
                                  </p:childTnLst>
                                </p:cTn>
                              </p:par>
                              <p:par>
                                <p:cTn id="50" presetID="2" presetClass="entr" presetSubtype="8" fill="hold" nodeType="withEffect">
                                  <p:stCondLst>
                                    <p:cond delay="0"/>
                                  </p:stCondLst>
                                  <p:childTnLst>
                                    <p:set>
                                      <p:cBhvr>
                                        <p:cTn id="51" dur="1" fill="hold">
                                          <p:stCondLst>
                                            <p:cond delay="0"/>
                                          </p:stCondLst>
                                        </p:cTn>
                                        <p:tgtEl>
                                          <p:spTgt spid="6">
                                            <p:txEl>
                                              <p:pRg st="8" end="8"/>
                                            </p:txEl>
                                          </p:spTgt>
                                        </p:tgtEl>
                                        <p:attrNameLst>
                                          <p:attrName>style.visibility</p:attrName>
                                        </p:attrNameLst>
                                      </p:cBhvr>
                                      <p:to>
                                        <p:strVal val="visible"/>
                                      </p:to>
                                    </p:set>
                                    <p:anim calcmode="lin" valueType="num">
                                      <p:cBhvr additive="base">
                                        <p:cTn id="52" dur="500" fill="hold"/>
                                        <p:tgtEl>
                                          <p:spTgt spid="6">
                                            <p:txEl>
                                              <p:pRg st="8" end="8"/>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6">
                                            <p:txEl>
                                              <p:pRg st="8" end="8"/>
                                            </p:txEl>
                                          </p:spTgt>
                                        </p:tgtEl>
                                        <p:attrNameLst>
                                          <p:attrName>ppt_y</p:attrName>
                                        </p:attrNameLst>
                                      </p:cBhvr>
                                      <p:tavLst>
                                        <p:tav tm="0">
                                          <p:val>
                                            <p:strVal val="#ppt_y"/>
                                          </p:val>
                                        </p:tav>
                                        <p:tav tm="100000">
                                          <p:val>
                                            <p:strVal val="#ppt_y"/>
                                          </p:val>
                                        </p:tav>
                                      </p:tavLst>
                                    </p:anim>
                                  </p:childTnLst>
                                </p:cTn>
                              </p:par>
                              <p:par>
                                <p:cTn id="54" presetID="2" presetClass="entr" presetSubtype="8" fill="hold" nodeType="withEffect">
                                  <p:stCondLst>
                                    <p:cond delay="0"/>
                                  </p:stCondLst>
                                  <p:childTnLst>
                                    <p:set>
                                      <p:cBhvr>
                                        <p:cTn id="55" dur="1" fill="hold">
                                          <p:stCondLst>
                                            <p:cond delay="0"/>
                                          </p:stCondLst>
                                        </p:cTn>
                                        <p:tgtEl>
                                          <p:spTgt spid="6">
                                            <p:txEl>
                                              <p:pRg st="9" end="9"/>
                                            </p:txEl>
                                          </p:spTgt>
                                        </p:tgtEl>
                                        <p:attrNameLst>
                                          <p:attrName>style.visibility</p:attrName>
                                        </p:attrNameLst>
                                      </p:cBhvr>
                                      <p:to>
                                        <p:strVal val="visible"/>
                                      </p:to>
                                    </p:set>
                                    <p:anim calcmode="lin" valueType="num">
                                      <p:cBhvr additive="base">
                                        <p:cTn id="56" dur="500" fill="hold"/>
                                        <p:tgtEl>
                                          <p:spTgt spid="6">
                                            <p:txEl>
                                              <p:pRg st="9" end="9"/>
                                            </p:txEl>
                                          </p:spTgt>
                                        </p:tgtEl>
                                        <p:attrNameLst>
                                          <p:attrName>ppt_x</p:attrName>
                                        </p:attrNameLst>
                                      </p:cBhvr>
                                      <p:tavLst>
                                        <p:tav tm="0">
                                          <p:val>
                                            <p:strVal val="0-#ppt_w/2"/>
                                          </p:val>
                                        </p:tav>
                                        <p:tav tm="100000">
                                          <p:val>
                                            <p:strVal val="#ppt_x"/>
                                          </p:val>
                                        </p:tav>
                                      </p:tavLst>
                                    </p:anim>
                                    <p:anim calcmode="lin" valueType="num">
                                      <p:cBhvr additive="base">
                                        <p:cTn id="57" dur="500" fill="hold"/>
                                        <p:tgtEl>
                                          <p:spTgt spid="6">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Körper</a:t>
            </a:r>
            <a:endParaRPr lang="de-DE" dirty="0"/>
          </a:p>
        </p:txBody>
      </p:sp>
      <p:sp>
        <p:nvSpPr>
          <p:cNvPr id="6" name="Inhaltsplatzhalter 5"/>
          <p:cNvSpPr>
            <a:spLocks noGrp="1"/>
          </p:cNvSpPr>
          <p:nvPr>
            <p:ph sz="quarter" idx="1"/>
          </p:nvPr>
        </p:nvSpPr>
        <p:spPr/>
        <p:txBody>
          <a:bodyPr>
            <a:normAutofit/>
          </a:bodyPr>
          <a:lstStyle/>
          <a:p>
            <a:r>
              <a:rPr lang="de-DE" dirty="0" smtClean="0"/>
              <a:t>Ganzheitliche Förderung in Kindertageseinrichtungen wie </a:t>
            </a:r>
            <a:r>
              <a:rPr lang="de-DE" dirty="0" smtClean="0"/>
              <a:t>beispielsweise</a:t>
            </a:r>
            <a:endParaRPr lang="de-DE" dirty="0" smtClean="0"/>
          </a:p>
          <a:p>
            <a:pPr lvl="1"/>
            <a:r>
              <a:rPr lang="de-DE" dirty="0" smtClean="0"/>
              <a:t>Bewegung drinnen und draußen</a:t>
            </a:r>
          </a:p>
          <a:p>
            <a:pPr lvl="1"/>
            <a:r>
              <a:rPr lang="de-DE" dirty="0" smtClean="0"/>
              <a:t>Umgang mit Lebensmitteln</a:t>
            </a:r>
          </a:p>
          <a:p>
            <a:pPr lvl="2"/>
            <a:r>
              <a:rPr lang="de-DE" dirty="0" smtClean="0"/>
              <a:t>Zubereitung von Speisen</a:t>
            </a:r>
          </a:p>
          <a:p>
            <a:pPr lvl="2"/>
            <a:r>
              <a:rPr lang="de-DE" dirty="0" smtClean="0"/>
              <a:t>Gestaltung und Ritualisierung von Mahlzeiten</a:t>
            </a:r>
          </a:p>
          <a:p>
            <a:pPr lvl="1"/>
            <a:r>
              <a:rPr lang="de-DE" dirty="0" smtClean="0"/>
              <a:t>Spielerische Erfahrung des Körpers bei Tanz- und Singspielen</a:t>
            </a:r>
          </a:p>
          <a:p>
            <a:pPr lvl="1"/>
            <a:r>
              <a:rPr lang="de-DE" dirty="0" smtClean="0">
                <a:sym typeface="Wingdings"/>
              </a:rPr>
              <a:t>Künstlerischer Ausdruck </a:t>
            </a:r>
            <a:r>
              <a:rPr lang="de-DE" dirty="0" smtClean="0"/>
              <a:t>mit dem Körper im Rollenspiel „so tun als ob“, Singen und Tanzen</a:t>
            </a:r>
            <a:r>
              <a:rPr lang="de-DE" dirty="0" smtClean="0">
                <a:sym typeface="Wingdings"/>
              </a:rPr>
              <a:t>	</a:t>
            </a:r>
            <a:endParaRPr lang="de-DE" dirty="0" smtClean="0"/>
          </a:p>
          <a:p>
            <a:pPr lvl="1"/>
            <a:endParaRPr lang="de-DE" dirty="0" smtClean="0"/>
          </a:p>
          <a:p>
            <a:pPr lvl="2"/>
            <a:endParaRPr lang="de-DE" dirty="0" smtClean="0"/>
          </a:p>
        </p:txBody>
      </p:sp>
      <p:grpSp>
        <p:nvGrpSpPr>
          <p:cNvPr id="3" name="Gruppieren 2"/>
          <p:cNvGrpSpPr/>
          <p:nvPr/>
        </p:nvGrpSpPr>
        <p:grpSpPr>
          <a:xfrm>
            <a:off x="7164288" y="266281"/>
            <a:ext cx="1368152" cy="1692000"/>
            <a:chOff x="3203848" y="3218609"/>
            <a:chExt cx="2063656" cy="3450751"/>
          </a:xfrm>
        </p:grpSpPr>
        <p:sp>
          <p:nvSpPr>
            <p:cNvPr id="4" name="Puzzle4"/>
            <p:cNvSpPr>
              <a:spLocks noEditPoints="1" noChangeArrowheads="1"/>
            </p:cNvSpPr>
            <p:nvPr/>
          </p:nvSpPr>
          <p:spPr bwMode="auto">
            <a:xfrm>
              <a:off x="3203848" y="3218609"/>
              <a:ext cx="2063656" cy="3450751"/>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00B050"/>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5" name="Textfeld 4"/>
            <p:cNvSpPr txBox="1"/>
            <p:nvPr/>
          </p:nvSpPr>
          <p:spPr>
            <a:xfrm>
              <a:off x="3301064" y="4003847"/>
              <a:ext cx="1857826" cy="801528"/>
            </a:xfrm>
            <a:prstGeom prst="rect">
              <a:avLst/>
            </a:prstGeom>
            <a:noFill/>
          </p:spPr>
          <p:txBody>
            <a:bodyPr wrap="square" rtlCol="0">
              <a:spAutoFit/>
            </a:bodyPr>
            <a:lstStyle/>
            <a:p>
              <a:pPr algn="ctr"/>
              <a:r>
                <a:rPr lang="de-DE" sz="2000" b="1" dirty="0" smtClean="0"/>
                <a:t>Körper</a:t>
              </a:r>
              <a:endParaRPr lang="de-DE" sz="20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 calcmode="lin" valueType="num">
                                      <p:cBhvr additive="base">
                                        <p:cTn id="18"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 calcmode="lin" valueType="num">
                                      <p:cBhvr additive="base">
                                        <p:cTn id="24" dur="500" fill="hold"/>
                                        <p:tgtEl>
                                          <p:spTgt spid="6">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6">
                                            <p:txEl>
                                              <p:pRg st="1" end="1"/>
                                            </p:txEl>
                                          </p:spTgt>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6">
                                            <p:txEl>
                                              <p:pRg st="2" end="2"/>
                                            </p:txEl>
                                          </p:spTgt>
                                        </p:tgtEl>
                                        <p:attrNameLst>
                                          <p:attrName>style.visibility</p:attrName>
                                        </p:attrNameLst>
                                      </p:cBhvr>
                                      <p:to>
                                        <p:strVal val="visible"/>
                                      </p:to>
                                    </p:set>
                                    <p:anim calcmode="lin" valueType="num">
                                      <p:cBhvr additive="base">
                                        <p:cTn id="28" dur="500" fill="hold"/>
                                        <p:tgtEl>
                                          <p:spTgt spid="6">
                                            <p:txEl>
                                              <p:pRg st="2" end="2"/>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6">
                                            <p:txEl>
                                              <p:pRg st="2" end="2"/>
                                            </p:txEl>
                                          </p:spTgt>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 calcmode="lin" valueType="num">
                                      <p:cBhvr additive="base">
                                        <p:cTn id="32" dur="500" fill="hold"/>
                                        <p:tgtEl>
                                          <p:spTgt spid="6">
                                            <p:txEl>
                                              <p:pRg st="3" end="3"/>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6">
                                            <p:txEl>
                                              <p:pRg st="3" end="3"/>
                                            </p:txEl>
                                          </p:spTgt>
                                        </p:tgtEl>
                                        <p:attrNameLst>
                                          <p:attrName>ppt_y</p:attrName>
                                        </p:attrNameLst>
                                      </p:cBhvr>
                                      <p:tavLst>
                                        <p:tav tm="0">
                                          <p:val>
                                            <p:strVal val="#ppt_y"/>
                                          </p:val>
                                        </p:tav>
                                        <p:tav tm="100000">
                                          <p:val>
                                            <p:strVal val="#ppt_y"/>
                                          </p:val>
                                        </p:tav>
                                      </p:tavLst>
                                    </p:anim>
                                  </p:childTnLst>
                                </p:cTn>
                              </p:par>
                              <p:par>
                                <p:cTn id="34" presetID="2" presetClass="entr" presetSubtype="8" fill="hold" nodeType="withEffect">
                                  <p:stCondLst>
                                    <p:cond delay="0"/>
                                  </p:stCondLst>
                                  <p:childTnLst>
                                    <p:set>
                                      <p:cBhvr>
                                        <p:cTn id="35" dur="1" fill="hold">
                                          <p:stCondLst>
                                            <p:cond delay="0"/>
                                          </p:stCondLst>
                                        </p:cTn>
                                        <p:tgtEl>
                                          <p:spTgt spid="6">
                                            <p:txEl>
                                              <p:pRg st="4" end="4"/>
                                            </p:txEl>
                                          </p:spTgt>
                                        </p:tgtEl>
                                        <p:attrNameLst>
                                          <p:attrName>style.visibility</p:attrName>
                                        </p:attrNameLst>
                                      </p:cBhvr>
                                      <p:to>
                                        <p:strVal val="visible"/>
                                      </p:to>
                                    </p:set>
                                    <p:anim calcmode="lin" valueType="num">
                                      <p:cBhvr additive="base">
                                        <p:cTn id="36" dur="500" fill="hold"/>
                                        <p:tgtEl>
                                          <p:spTgt spid="6">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6">
                                            <p:txEl>
                                              <p:pRg st="4" end="4"/>
                                            </p:txEl>
                                          </p:spTgt>
                                        </p:tgtEl>
                                        <p:attrNameLst>
                                          <p:attrName>ppt_y</p:attrName>
                                        </p:attrNameLst>
                                      </p:cBhvr>
                                      <p:tavLst>
                                        <p:tav tm="0">
                                          <p:val>
                                            <p:strVal val="#ppt_y"/>
                                          </p:val>
                                        </p:tav>
                                        <p:tav tm="100000">
                                          <p:val>
                                            <p:strVal val="#ppt_y"/>
                                          </p:val>
                                        </p:tav>
                                      </p:tavLst>
                                    </p:anim>
                                  </p:childTnLst>
                                </p:cTn>
                              </p:par>
                              <p:par>
                                <p:cTn id="38" presetID="2" presetClass="entr" presetSubtype="8" fill="hold" nodeType="withEffect">
                                  <p:stCondLst>
                                    <p:cond delay="0"/>
                                  </p:stCondLst>
                                  <p:childTnLst>
                                    <p:set>
                                      <p:cBhvr>
                                        <p:cTn id="39" dur="1" fill="hold">
                                          <p:stCondLst>
                                            <p:cond delay="0"/>
                                          </p:stCondLst>
                                        </p:cTn>
                                        <p:tgtEl>
                                          <p:spTgt spid="6">
                                            <p:txEl>
                                              <p:pRg st="5" end="5"/>
                                            </p:txEl>
                                          </p:spTgt>
                                        </p:tgtEl>
                                        <p:attrNameLst>
                                          <p:attrName>style.visibility</p:attrName>
                                        </p:attrNameLst>
                                      </p:cBhvr>
                                      <p:to>
                                        <p:strVal val="visible"/>
                                      </p:to>
                                    </p:set>
                                    <p:anim calcmode="lin" valueType="num">
                                      <p:cBhvr additive="base">
                                        <p:cTn id="40" dur="500" fill="hold"/>
                                        <p:tgtEl>
                                          <p:spTgt spid="6">
                                            <p:txEl>
                                              <p:pRg st="5" end="5"/>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6">
                                            <p:txEl>
                                              <p:pRg st="5" end="5"/>
                                            </p:txEl>
                                          </p:spTgt>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6">
                                            <p:txEl>
                                              <p:pRg st="6" end="6"/>
                                            </p:txEl>
                                          </p:spTgt>
                                        </p:tgtEl>
                                        <p:attrNameLst>
                                          <p:attrName>style.visibility</p:attrName>
                                        </p:attrNameLst>
                                      </p:cBhvr>
                                      <p:to>
                                        <p:strVal val="visible"/>
                                      </p:to>
                                    </p:set>
                                    <p:anim calcmode="lin" valueType="num">
                                      <p:cBhvr additive="base">
                                        <p:cTn id="44" dur="500" fill="hold"/>
                                        <p:tgtEl>
                                          <p:spTgt spid="6">
                                            <p:txEl>
                                              <p:pRg st="6" end="6"/>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6">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Sinne</a:t>
            </a:r>
            <a:endParaRPr lang="de-DE" dirty="0"/>
          </a:p>
        </p:txBody>
      </p:sp>
      <p:sp>
        <p:nvSpPr>
          <p:cNvPr id="3" name="Inhaltsplatzhalter 2"/>
          <p:cNvSpPr>
            <a:spLocks noGrp="1"/>
          </p:cNvSpPr>
          <p:nvPr>
            <p:ph sz="quarter" idx="1"/>
          </p:nvPr>
        </p:nvSpPr>
        <p:spPr/>
        <p:txBody>
          <a:bodyPr/>
          <a:lstStyle/>
          <a:p>
            <a:r>
              <a:rPr lang="de-DE" dirty="0" smtClean="0"/>
              <a:t>Kinder nehmen ihre Umwelt über ihre Sinne wahr. Sie entdecken die Welt durch Sehen, Beobachten</a:t>
            </a:r>
            <a:r>
              <a:rPr lang="de-DE" dirty="0" smtClean="0"/>
              <a:t>, Lauschen, Fühlen, Tasten und Schmecken.</a:t>
            </a:r>
            <a:endParaRPr lang="de-DE" dirty="0" smtClean="0"/>
          </a:p>
          <a:p>
            <a:r>
              <a:rPr lang="de-DE" dirty="0" smtClean="0"/>
              <a:t>Wahrnehmung ist mehr als eine reine Sinnesleistung</a:t>
            </a:r>
          </a:p>
          <a:p>
            <a:pPr lvl="1"/>
            <a:r>
              <a:rPr lang="de-DE" dirty="0" smtClean="0"/>
              <a:t>es werden Bereiche miteinander in Beziehung gesetzt und mit Denken und Bewegung verknüpft. So kann das Kind komplexere Fähigkeiten erwerben</a:t>
            </a:r>
          </a:p>
          <a:p>
            <a:r>
              <a:rPr lang="de-DE" dirty="0" smtClean="0"/>
              <a:t>Kinder erleben bei diesem aktiven Prozess des Wahrnehmens die Welt in ihrer Vielfalt und </a:t>
            </a:r>
            <a:r>
              <a:rPr lang="de-DE" dirty="0" smtClean="0"/>
              <a:t>Differenziertheit</a:t>
            </a:r>
            <a:r>
              <a:rPr lang="de-DE" dirty="0" smtClean="0"/>
              <a:t> </a:t>
            </a:r>
            <a:r>
              <a:rPr lang="de-DE" dirty="0" smtClean="0">
                <a:ln>
                  <a:solidFill>
                    <a:schemeClr val="accent1"/>
                  </a:solidFill>
                </a:ln>
                <a:solidFill>
                  <a:schemeClr val="accent1"/>
                </a:solidFill>
                <a:sym typeface="Wingdings"/>
              </a:rPr>
              <a:t></a:t>
            </a:r>
            <a:r>
              <a:rPr lang="de-DE" dirty="0" smtClean="0"/>
              <a:t> </a:t>
            </a:r>
            <a:r>
              <a:rPr lang="de-DE" dirty="0" smtClean="0">
                <a:sym typeface="Wingdings"/>
              </a:rPr>
              <a:t>sich </a:t>
            </a:r>
            <a:r>
              <a:rPr lang="de-DE" dirty="0" smtClean="0">
                <a:sym typeface="Wingdings"/>
              </a:rPr>
              <a:t>orientieren und begreifen</a:t>
            </a:r>
            <a:endParaRPr lang="de-DE" dirty="0" smtClean="0"/>
          </a:p>
        </p:txBody>
      </p:sp>
      <p:grpSp>
        <p:nvGrpSpPr>
          <p:cNvPr id="7" name="Gruppieren 6"/>
          <p:cNvGrpSpPr/>
          <p:nvPr/>
        </p:nvGrpSpPr>
        <p:grpSpPr>
          <a:xfrm>
            <a:off x="7452320" y="260648"/>
            <a:ext cx="1080120" cy="1368152"/>
            <a:chOff x="5869729" y="1916832"/>
            <a:chExt cx="1582591" cy="2160240"/>
          </a:xfrm>
        </p:grpSpPr>
        <p:sp>
          <p:nvSpPr>
            <p:cNvPr id="8" name="Puzzle3"/>
            <p:cNvSpPr>
              <a:spLocks noEditPoints="1" noChangeArrowheads="1"/>
            </p:cNvSpPr>
            <p:nvPr/>
          </p:nvSpPr>
          <p:spPr bwMode="auto">
            <a:xfrm>
              <a:off x="6012160" y="1916832"/>
              <a:ext cx="1285256" cy="2160240"/>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chemeClr val="accent3"/>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9" name="Textfeld 8"/>
            <p:cNvSpPr txBox="1"/>
            <p:nvPr/>
          </p:nvSpPr>
          <p:spPr>
            <a:xfrm>
              <a:off x="5869729" y="2584341"/>
              <a:ext cx="1582591" cy="583156"/>
            </a:xfrm>
            <a:prstGeom prst="rect">
              <a:avLst/>
            </a:prstGeom>
            <a:noFill/>
          </p:spPr>
          <p:txBody>
            <a:bodyPr wrap="square" rtlCol="0">
              <a:spAutoFit/>
            </a:bodyPr>
            <a:lstStyle/>
            <a:p>
              <a:pPr algn="ctr"/>
              <a:r>
                <a:rPr lang="de-DE" b="1" dirty="0" smtClean="0"/>
                <a:t>Sinne</a:t>
              </a:r>
              <a:endParaRPr lang="de-DE"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amond(in)">
                                      <p:cBhvr>
                                        <p:cTn id="13" dur="2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additive="base">
                                        <p:cTn id="34"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Sinne</a:t>
            </a:r>
            <a:endParaRPr lang="de-DE" dirty="0"/>
          </a:p>
        </p:txBody>
      </p:sp>
      <p:sp>
        <p:nvSpPr>
          <p:cNvPr id="3" name="Inhaltsplatzhalter 2"/>
          <p:cNvSpPr>
            <a:spLocks noGrp="1"/>
          </p:cNvSpPr>
          <p:nvPr>
            <p:ph sz="quarter" idx="1"/>
          </p:nvPr>
        </p:nvSpPr>
        <p:spPr/>
        <p:txBody>
          <a:bodyPr/>
          <a:lstStyle/>
          <a:p>
            <a:r>
              <a:rPr lang="de-DE" dirty="0" smtClean="0"/>
              <a:t>Dazu benötigen sie:</a:t>
            </a:r>
          </a:p>
          <a:p>
            <a:pPr lvl="1"/>
            <a:r>
              <a:rPr lang="de-DE" dirty="0" smtClean="0"/>
              <a:t>vielfältige Gelegenheiten</a:t>
            </a:r>
          </a:p>
          <a:p>
            <a:pPr lvl="1"/>
            <a:r>
              <a:rPr lang="de-DE" dirty="0" smtClean="0"/>
              <a:t>Raum zum Erforschen, Experimentieren, Ausprobieren und Erleben in unterschiedlichen Erfahrungsfeldern</a:t>
            </a:r>
          </a:p>
          <a:p>
            <a:pPr lvl="2"/>
            <a:r>
              <a:rPr lang="de-DE" dirty="0" smtClean="0"/>
              <a:t>Alltag</a:t>
            </a:r>
          </a:p>
          <a:p>
            <a:pPr lvl="2"/>
            <a:r>
              <a:rPr lang="de-DE" dirty="0" smtClean="0"/>
              <a:t>Kunst</a:t>
            </a:r>
          </a:p>
          <a:p>
            <a:pPr lvl="2"/>
            <a:r>
              <a:rPr lang="de-DE" dirty="0" smtClean="0"/>
              <a:t>Musik</a:t>
            </a:r>
          </a:p>
          <a:p>
            <a:pPr lvl="2"/>
            <a:r>
              <a:rPr lang="de-DE" dirty="0" smtClean="0"/>
              <a:t>Sport</a:t>
            </a:r>
          </a:p>
          <a:p>
            <a:pPr lvl="2"/>
            <a:r>
              <a:rPr lang="de-DE" dirty="0" smtClean="0"/>
              <a:t>Medien</a:t>
            </a:r>
          </a:p>
          <a:p>
            <a:pPr lvl="2"/>
            <a:r>
              <a:rPr lang="de-DE" dirty="0" smtClean="0"/>
              <a:t>Kultur</a:t>
            </a:r>
          </a:p>
          <a:p>
            <a:pPr lvl="2"/>
            <a:r>
              <a:rPr lang="de-DE" dirty="0" smtClean="0"/>
              <a:t>Natur</a:t>
            </a:r>
          </a:p>
        </p:txBody>
      </p:sp>
      <p:grpSp>
        <p:nvGrpSpPr>
          <p:cNvPr id="4" name="Gruppieren 6"/>
          <p:cNvGrpSpPr/>
          <p:nvPr/>
        </p:nvGrpSpPr>
        <p:grpSpPr>
          <a:xfrm>
            <a:off x="7452320" y="260648"/>
            <a:ext cx="1080120" cy="1368152"/>
            <a:chOff x="5869729" y="1916832"/>
            <a:chExt cx="1582591" cy="2160240"/>
          </a:xfrm>
        </p:grpSpPr>
        <p:sp>
          <p:nvSpPr>
            <p:cNvPr id="8" name="Puzzle3"/>
            <p:cNvSpPr>
              <a:spLocks noEditPoints="1" noChangeArrowheads="1"/>
            </p:cNvSpPr>
            <p:nvPr/>
          </p:nvSpPr>
          <p:spPr bwMode="auto">
            <a:xfrm>
              <a:off x="6012160" y="1916832"/>
              <a:ext cx="1285256" cy="2160240"/>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chemeClr val="accent3"/>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9" name="Textfeld 8"/>
            <p:cNvSpPr txBox="1"/>
            <p:nvPr/>
          </p:nvSpPr>
          <p:spPr>
            <a:xfrm>
              <a:off x="5869729" y="2584341"/>
              <a:ext cx="1582591" cy="583156"/>
            </a:xfrm>
            <a:prstGeom prst="rect">
              <a:avLst/>
            </a:prstGeom>
            <a:noFill/>
          </p:spPr>
          <p:txBody>
            <a:bodyPr wrap="square" rtlCol="0">
              <a:spAutoFit/>
            </a:bodyPr>
            <a:lstStyle/>
            <a:p>
              <a:pPr algn="ctr"/>
              <a:r>
                <a:rPr lang="de-DE" b="1" dirty="0" smtClean="0"/>
                <a:t>Sinne</a:t>
              </a:r>
              <a:endParaRPr lang="de-DE"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 calcmode="lin" valueType="num">
                                      <p:cBhvr additive="base">
                                        <p:cTn id="34"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3">
                                            <p:txEl>
                                              <p:pRg st="3" end="3"/>
                                            </p:txEl>
                                          </p:spTgt>
                                        </p:tgtEl>
                                        <p:attrNameLst>
                                          <p:attrName>ppt_y</p:attrName>
                                        </p:attrNameLst>
                                      </p:cBhvr>
                                      <p:tavLst>
                                        <p:tav tm="0">
                                          <p:val>
                                            <p:strVal val="#ppt_y"/>
                                          </p:val>
                                        </p:tav>
                                        <p:tav tm="100000">
                                          <p:val>
                                            <p:strVal val="#ppt_y"/>
                                          </p:val>
                                        </p:tav>
                                      </p:tavLst>
                                    </p:anim>
                                  </p:childTnLst>
                                </p:cTn>
                              </p:par>
                              <p:par>
                                <p:cTn id="36" presetID="2" presetClass="entr" presetSubtype="8" fill="hold" nodeType="with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3">
                                            <p:txEl>
                                              <p:pRg st="4" end="4"/>
                                            </p:txEl>
                                          </p:spTgt>
                                        </p:tgtEl>
                                        <p:attrNameLst>
                                          <p:attrName>ppt_y</p:attrName>
                                        </p:attrNameLst>
                                      </p:cBhvr>
                                      <p:tavLst>
                                        <p:tav tm="0">
                                          <p:val>
                                            <p:strVal val="#ppt_y"/>
                                          </p:val>
                                        </p:tav>
                                        <p:tav tm="100000">
                                          <p:val>
                                            <p:strVal val="#ppt_y"/>
                                          </p:val>
                                        </p:tav>
                                      </p:tavLst>
                                    </p:anim>
                                  </p:childTnLst>
                                </p:cTn>
                              </p:par>
                              <p:par>
                                <p:cTn id="40" presetID="2" presetClass="entr" presetSubtype="8" fill="hold" nodeType="with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ppt_y"/>
                                          </p:val>
                                        </p:tav>
                                        <p:tav tm="100000">
                                          <p:val>
                                            <p:strVal val="#ppt_y"/>
                                          </p:val>
                                        </p:tav>
                                      </p:tavLst>
                                    </p:anim>
                                  </p:childTnLst>
                                </p:cTn>
                              </p:par>
                              <p:par>
                                <p:cTn id="44" presetID="2" presetClass="entr" presetSubtype="8" fill="hold" nodeType="with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additive="base">
                                        <p:cTn id="46"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7" dur="500" fill="hold"/>
                                        <p:tgtEl>
                                          <p:spTgt spid="3">
                                            <p:txEl>
                                              <p:pRg st="6" end="6"/>
                                            </p:txEl>
                                          </p:spTgt>
                                        </p:tgtEl>
                                        <p:attrNameLst>
                                          <p:attrName>ppt_y</p:attrName>
                                        </p:attrNameLst>
                                      </p:cBhvr>
                                      <p:tavLst>
                                        <p:tav tm="0">
                                          <p:val>
                                            <p:strVal val="#ppt_y"/>
                                          </p:val>
                                        </p:tav>
                                        <p:tav tm="100000">
                                          <p:val>
                                            <p:strVal val="#ppt_y"/>
                                          </p:val>
                                        </p:tav>
                                      </p:tavLst>
                                    </p:anim>
                                  </p:childTnLst>
                                </p:cTn>
                              </p:par>
                              <p:par>
                                <p:cTn id="48" presetID="2" presetClass="entr" presetSubtype="8" fill="hold"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calcmode="lin" valueType="num">
                                      <p:cBhvr additive="base">
                                        <p:cTn id="50"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3">
                                            <p:txEl>
                                              <p:pRg st="7" end="7"/>
                                            </p:txEl>
                                          </p:spTgt>
                                        </p:tgtEl>
                                        <p:attrNameLst>
                                          <p:attrName>ppt_y</p:attrName>
                                        </p:attrNameLst>
                                      </p:cBhvr>
                                      <p:tavLst>
                                        <p:tav tm="0">
                                          <p:val>
                                            <p:strVal val="#ppt_y"/>
                                          </p:val>
                                        </p:tav>
                                        <p:tav tm="100000">
                                          <p:val>
                                            <p:strVal val="#ppt_y"/>
                                          </p:val>
                                        </p:tav>
                                      </p:tavLst>
                                    </p:anim>
                                  </p:childTnLst>
                                </p:cTn>
                              </p:par>
                              <p:par>
                                <p:cTn id="52" presetID="2" presetClass="entr" presetSubtype="8" fill="hold" nodeType="with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 calcmode="lin" valueType="num">
                                      <p:cBhvr additive="base">
                                        <p:cTn id="54"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3">
                                            <p:txEl>
                                              <p:pRg st="8" end="8"/>
                                            </p:txEl>
                                          </p:spTgt>
                                        </p:tgtEl>
                                        <p:attrNameLst>
                                          <p:attrName>ppt_y</p:attrName>
                                        </p:attrNameLst>
                                      </p:cBhvr>
                                      <p:tavLst>
                                        <p:tav tm="0">
                                          <p:val>
                                            <p:strVal val="#ppt_y"/>
                                          </p:val>
                                        </p:tav>
                                        <p:tav tm="100000">
                                          <p:val>
                                            <p:strVal val="#ppt_y"/>
                                          </p:val>
                                        </p:tav>
                                      </p:tavLst>
                                    </p:anim>
                                  </p:childTnLst>
                                </p:cTn>
                              </p:par>
                              <p:par>
                                <p:cTn id="56" presetID="2" presetClass="entr" presetSubtype="8" fill="hold" nodeType="withEffect">
                                  <p:stCondLst>
                                    <p:cond delay="0"/>
                                  </p:stCondLst>
                                  <p:childTnLst>
                                    <p:set>
                                      <p:cBhvr>
                                        <p:cTn id="57" dur="1" fill="hold">
                                          <p:stCondLst>
                                            <p:cond delay="0"/>
                                          </p:stCondLst>
                                        </p:cTn>
                                        <p:tgtEl>
                                          <p:spTgt spid="3">
                                            <p:txEl>
                                              <p:pRg st="9" end="9"/>
                                            </p:txEl>
                                          </p:spTgt>
                                        </p:tgtEl>
                                        <p:attrNameLst>
                                          <p:attrName>style.visibility</p:attrName>
                                        </p:attrNameLst>
                                      </p:cBhvr>
                                      <p:to>
                                        <p:strVal val="visible"/>
                                      </p:to>
                                    </p:set>
                                    <p:anim calcmode="lin" valueType="num">
                                      <p:cBhvr additive="base">
                                        <p:cTn id="58"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59"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Denken</a:t>
            </a:r>
            <a:endParaRPr lang="de-DE" dirty="0"/>
          </a:p>
        </p:txBody>
      </p:sp>
      <p:sp>
        <p:nvSpPr>
          <p:cNvPr id="9" name="Inhaltsplatzhalter 8"/>
          <p:cNvSpPr>
            <a:spLocks noGrp="1"/>
          </p:cNvSpPr>
          <p:nvPr>
            <p:ph sz="quarter" idx="1"/>
          </p:nvPr>
        </p:nvSpPr>
        <p:spPr>
          <a:ln>
            <a:noFill/>
          </a:ln>
        </p:spPr>
        <p:txBody>
          <a:bodyPr>
            <a:normAutofit fontScale="92500"/>
          </a:bodyPr>
          <a:lstStyle/>
          <a:p>
            <a:r>
              <a:rPr lang="de-DE" dirty="0" smtClean="0"/>
              <a:t>Kinder suchen von Anfang an nach Sinn und Bedeutung</a:t>
            </a:r>
          </a:p>
          <a:p>
            <a:pPr lvl="1"/>
            <a:r>
              <a:rPr lang="de-DE" dirty="0" smtClean="0"/>
              <a:t>Bereits mit 6 Monaten erkennen sie Ursache-Wirkungs-Zusammenhänge und erinnern sich daran</a:t>
            </a:r>
          </a:p>
          <a:p>
            <a:pPr lvl="1"/>
            <a:r>
              <a:rPr lang="de-DE" dirty="0" smtClean="0"/>
              <a:t>Sie sind in diesem Alter auch in der Lage Kategorien und Regeln (Bsp. bekannte und unbekannte Lautfolgen der Erstsprache) zu erkennen</a:t>
            </a:r>
          </a:p>
          <a:p>
            <a:pPr lvl="1"/>
            <a:r>
              <a:rPr lang="de-DE" dirty="0" smtClean="0"/>
              <a:t>Erstes Verständnis von Mengen entwickelt sich im frühen Kindesalter</a:t>
            </a:r>
          </a:p>
          <a:p>
            <a:pPr lvl="1"/>
            <a:r>
              <a:rPr lang="de-DE" dirty="0" smtClean="0"/>
              <a:t>Die Entwicklung der Sprache bringt das Denken voran</a:t>
            </a:r>
          </a:p>
          <a:p>
            <a:pPr lvl="2"/>
            <a:r>
              <a:rPr lang="de-DE" dirty="0" smtClean="0"/>
              <a:t>Warum–Fragen  </a:t>
            </a:r>
            <a:r>
              <a:rPr lang="de-DE" b="1" dirty="0" smtClean="0">
                <a:solidFill>
                  <a:schemeClr val="accent1"/>
                </a:solidFill>
                <a:sym typeface="Wingdings"/>
              </a:rPr>
              <a:t></a:t>
            </a:r>
            <a:r>
              <a:rPr lang="de-DE" b="1" dirty="0" smtClean="0">
                <a:solidFill>
                  <a:schemeClr val="accent1"/>
                </a:solidFill>
              </a:rPr>
              <a:t>  </a:t>
            </a:r>
            <a:r>
              <a:rPr lang="de-DE" dirty="0" smtClean="0"/>
              <a:t>unaufhörliches Fragen nach Ursachen, um Ereignisse </a:t>
            </a:r>
            <a:r>
              <a:rPr lang="de-DE" dirty="0" smtClean="0"/>
              <a:t>erklären </a:t>
            </a:r>
            <a:r>
              <a:rPr lang="de-DE" dirty="0" smtClean="0"/>
              <a:t>und letztendlich auch steuern zu können</a:t>
            </a:r>
          </a:p>
          <a:p>
            <a:pPr lvl="2"/>
            <a:r>
              <a:rPr lang="de-DE" dirty="0" smtClean="0"/>
              <a:t>passiert bereits im Alter von vier Jahren, wenn Kinder in der Lage sind Hypothesen aufzustellen und zu überprüfen</a:t>
            </a:r>
          </a:p>
          <a:p>
            <a:pPr lvl="2">
              <a:buNone/>
            </a:pPr>
            <a:r>
              <a:rPr lang="de-DE" dirty="0" smtClean="0"/>
              <a:t>	Bsp</a:t>
            </a:r>
            <a:r>
              <a:rPr lang="de-DE" dirty="0" smtClean="0"/>
              <a:t>. „Die Sonne geht nachts schlafen“  </a:t>
            </a:r>
            <a:endParaRPr lang="de-DE" dirty="0"/>
          </a:p>
        </p:txBody>
      </p:sp>
      <p:grpSp>
        <p:nvGrpSpPr>
          <p:cNvPr id="8" name="Gruppieren 7"/>
          <p:cNvGrpSpPr/>
          <p:nvPr/>
        </p:nvGrpSpPr>
        <p:grpSpPr>
          <a:xfrm>
            <a:off x="7092281" y="188640"/>
            <a:ext cx="1584175" cy="1404000"/>
            <a:chOff x="7092281" y="296808"/>
            <a:chExt cx="1584175" cy="1404000"/>
          </a:xfrm>
        </p:grpSpPr>
        <p:sp>
          <p:nvSpPr>
            <p:cNvPr id="6" name="Puzzle2"/>
            <p:cNvSpPr>
              <a:spLocks noEditPoints="1" noChangeArrowheads="1"/>
            </p:cNvSpPr>
            <p:nvPr/>
          </p:nvSpPr>
          <p:spPr bwMode="auto">
            <a:xfrm>
              <a:off x="7092281" y="296808"/>
              <a:ext cx="1584175" cy="1404000"/>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chemeClr val="accent2">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7" name="Textfeld 6"/>
            <p:cNvSpPr txBox="1"/>
            <p:nvPr/>
          </p:nvSpPr>
          <p:spPr>
            <a:xfrm>
              <a:off x="7412878" y="816967"/>
              <a:ext cx="903539" cy="307777"/>
            </a:xfrm>
            <a:prstGeom prst="rect">
              <a:avLst/>
            </a:prstGeom>
            <a:noFill/>
          </p:spPr>
          <p:txBody>
            <a:bodyPr wrap="square" rtlCol="0">
              <a:spAutoFit/>
            </a:bodyPr>
            <a:lstStyle/>
            <a:p>
              <a:pPr algn="ctr"/>
              <a:r>
                <a:rPr lang="de-DE" sz="1400" b="1" dirty="0" smtClean="0"/>
                <a:t>Denken</a:t>
              </a:r>
              <a:endParaRPr lang="de-DE" sz="14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amond(in)">
                                      <p:cBhvr>
                                        <p:cTn id="13" dur="20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 calcmode="lin" valueType="num">
                                      <p:cBhvr additive="base">
                                        <p:cTn id="18"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9">
                                            <p:txEl>
                                              <p:pRg st="1" end="1"/>
                                            </p:txEl>
                                          </p:spTgt>
                                        </p:tgtEl>
                                        <p:attrNameLst>
                                          <p:attrName>style.visibility</p:attrName>
                                        </p:attrNameLst>
                                      </p:cBhvr>
                                      <p:to>
                                        <p:strVal val="visible"/>
                                      </p:to>
                                    </p:set>
                                    <p:anim calcmode="lin" valueType="num">
                                      <p:cBhvr additive="base">
                                        <p:cTn id="24"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 calcmode="lin" valueType="num">
                                      <p:cBhvr additive="base">
                                        <p:cTn id="30"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9">
                                            <p:txEl>
                                              <p:pRg st="3" end="3"/>
                                            </p:txEl>
                                          </p:spTgt>
                                        </p:tgtEl>
                                        <p:attrNameLst>
                                          <p:attrName>style.visibility</p:attrName>
                                        </p:attrNameLst>
                                      </p:cBhvr>
                                      <p:to>
                                        <p:strVal val="visible"/>
                                      </p:to>
                                    </p:set>
                                    <p:anim calcmode="lin" valueType="num">
                                      <p:cBhvr additive="base">
                                        <p:cTn id="36"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9">
                                            <p:txEl>
                                              <p:pRg st="4" end="4"/>
                                            </p:txEl>
                                          </p:spTgt>
                                        </p:tgtEl>
                                        <p:attrNameLst>
                                          <p:attrName>style.visibility</p:attrName>
                                        </p:attrNameLst>
                                      </p:cBhvr>
                                      <p:to>
                                        <p:strVal val="visible"/>
                                      </p:to>
                                    </p:set>
                                    <p:anim calcmode="lin" valueType="num">
                                      <p:cBhvr additive="base">
                                        <p:cTn id="42"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9">
                                            <p:txEl>
                                              <p:pRg st="4" end="4"/>
                                            </p:txEl>
                                          </p:spTgt>
                                        </p:tgtEl>
                                        <p:attrNameLst>
                                          <p:attrName>ppt_y</p:attrName>
                                        </p:attrNameLst>
                                      </p:cBhvr>
                                      <p:tavLst>
                                        <p:tav tm="0">
                                          <p:val>
                                            <p:strVal val="#ppt_y"/>
                                          </p:val>
                                        </p:tav>
                                        <p:tav tm="100000">
                                          <p:val>
                                            <p:strVal val="#ppt_y"/>
                                          </p:val>
                                        </p:tav>
                                      </p:tavLst>
                                    </p:anim>
                                  </p:childTnLst>
                                </p:cTn>
                              </p:par>
                              <p:par>
                                <p:cTn id="44" presetID="2" presetClass="entr" presetSubtype="8" fill="hold" nodeType="withEffect">
                                  <p:stCondLst>
                                    <p:cond delay="0"/>
                                  </p:stCondLst>
                                  <p:childTnLst>
                                    <p:set>
                                      <p:cBhvr>
                                        <p:cTn id="45" dur="1" fill="hold">
                                          <p:stCondLst>
                                            <p:cond delay="0"/>
                                          </p:stCondLst>
                                        </p:cTn>
                                        <p:tgtEl>
                                          <p:spTgt spid="9">
                                            <p:txEl>
                                              <p:pRg st="5" end="5"/>
                                            </p:txEl>
                                          </p:spTgt>
                                        </p:tgtEl>
                                        <p:attrNameLst>
                                          <p:attrName>style.visibility</p:attrName>
                                        </p:attrNameLst>
                                      </p:cBhvr>
                                      <p:to>
                                        <p:strVal val="visible"/>
                                      </p:to>
                                    </p:set>
                                    <p:anim calcmode="lin" valueType="num">
                                      <p:cBhvr additive="base">
                                        <p:cTn id="46" dur="500" fill="hold"/>
                                        <p:tgtEl>
                                          <p:spTgt spid="9">
                                            <p:txEl>
                                              <p:pRg st="5" end="5"/>
                                            </p:txEl>
                                          </p:spTgt>
                                        </p:tgtEl>
                                        <p:attrNameLst>
                                          <p:attrName>ppt_x</p:attrName>
                                        </p:attrNameLst>
                                      </p:cBhvr>
                                      <p:tavLst>
                                        <p:tav tm="0">
                                          <p:val>
                                            <p:strVal val="0-#ppt_w/2"/>
                                          </p:val>
                                        </p:tav>
                                        <p:tav tm="100000">
                                          <p:val>
                                            <p:strVal val="#ppt_x"/>
                                          </p:val>
                                        </p:tav>
                                      </p:tavLst>
                                    </p:anim>
                                    <p:anim calcmode="lin" valueType="num">
                                      <p:cBhvr additive="base">
                                        <p:cTn id="47" dur="500" fill="hold"/>
                                        <p:tgtEl>
                                          <p:spTgt spid="9">
                                            <p:txEl>
                                              <p:pRg st="5" end="5"/>
                                            </p:txEl>
                                          </p:spTgt>
                                        </p:tgtEl>
                                        <p:attrNameLst>
                                          <p:attrName>ppt_y</p:attrName>
                                        </p:attrNameLst>
                                      </p:cBhvr>
                                      <p:tavLst>
                                        <p:tav tm="0">
                                          <p:val>
                                            <p:strVal val="#ppt_y"/>
                                          </p:val>
                                        </p:tav>
                                        <p:tav tm="100000">
                                          <p:val>
                                            <p:strVal val="#ppt_y"/>
                                          </p:val>
                                        </p:tav>
                                      </p:tavLst>
                                    </p:anim>
                                  </p:childTnLst>
                                </p:cTn>
                              </p:par>
                              <p:par>
                                <p:cTn id="48" presetID="2" presetClass="entr" presetSubtype="8" fill="hold" nodeType="withEffect">
                                  <p:stCondLst>
                                    <p:cond delay="0"/>
                                  </p:stCondLst>
                                  <p:childTnLst>
                                    <p:set>
                                      <p:cBhvr>
                                        <p:cTn id="49" dur="1" fill="hold">
                                          <p:stCondLst>
                                            <p:cond delay="0"/>
                                          </p:stCondLst>
                                        </p:cTn>
                                        <p:tgtEl>
                                          <p:spTgt spid="9">
                                            <p:txEl>
                                              <p:pRg st="6" end="6"/>
                                            </p:txEl>
                                          </p:spTgt>
                                        </p:tgtEl>
                                        <p:attrNameLst>
                                          <p:attrName>style.visibility</p:attrName>
                                        </p:attrNameLst>
                                      </p:cBhvr>
                                      <p:to>
                                        <p:strVal val="visible"/>
                                      </p:to>
                                    </p:set>
                                    <p:anim calcmode="lin" valueType="num">
                                      <p:cBhvr additive="base">
                                        <p:cTn id="50" dur="500" fill="hold"/>
                                        <p:tgtEl>
                                          <p:spTgt spid="9">
                                            <p:txEl>
                                              <p:pRg st="6" end="6"/>
                                            </p:txEl>
                                          </p:spTgt>
                                        </p:tgtEl>
                                        <p:attrNameLst>
                                          <p:attrName>ppt_x</p:attrName>
                                        </p:attrNameLst>
                                      </p:cBhvr>
                                      <p:tavLst>
                                        <p:tav tm="0">
                                          <p:val>
                                            <p:strVal val="0-#ppt_w/2"/>
                                          </p:val>
                                        </p:tav>
                                        <p:tav tm="100000">
                                          <p:val>
                                            <p:strVal val="#ppt_x"/>
                                          </p:val>
                                        </p:tav>
                                      </p:tavLst>
                                    </p:anim>
                                    <p:anim calcmode="lin" valueType="num">
                                      <p:cBhvr additive="base">
                                        <p:cTn id="51" dur="500" fill="hold"/>
                                        <p:tgtEl>
                                          <p:spTgt spid="9">
                                            <p:txEl>
                                              <p:pRg st="6" end="6"/>
                                            </p:txEl>
                                          </p:spTgt>
                                        </p:tgtEl>
                                        <p:attrNameLst>
                                          <p:attrName>ppt_y</p:attrName>
                                        </p:attrNameLst>
                                      </p:cBhvr>
                                      <p:tavLst>
                                        <p:tav tm="0">
                                          <p:val>
                                            <p:strVal val="#ppt_y"/>
                                          </p:val>
                                        </p:tav>
                                        <p:tav tm="100000">
                                          <p:val>
                                            <p:strVal val="#ppt_y"/>
                                          </p:val>
                                        </p:tav>
                                      </p:tavLst>
                                    </p:anim>
                                  </p:childTnLst>
                                </p:cTn>
                              </p:par>
                              <p:par>
                                <p:cTn id="52" presetID="2" presetClass="entr" presetSubtype="8" fill="hold" nodeType="withEffect">
                                  <p:stCondLst>
                                    <p:cond delay="0"/>
                                  </p:stCondLst>
                                  <p:childTnLst>
                                    <p:set>
                                      <p:cBhvr>
                                        <p:cTn id="53" dur="1" fill="hold">
                                          <p:stCondLst>
                                            <p:cond delay="0"/>
                                          </p:stCondLst>
                                        </p:cTn>
                                        <p:tgtEl>
                                          <p:spTgt spid="9">
                                            <p:txEl>
                                              <p:pRg st="7" end="7"/>
                                            </p:txEl>
                                          </p:spTgt>
                                        </p:tgtEl>
                                        <p:attrNameLst>
                                          <p:attrName>style.visibility</p:attrName>
                                        </p:attrNameLst>
                                      </p:cBhvr>
                                      <p:to>
                                        <p:strVal val="visible"/>
                                      </p:to>
                                    </p:set>
                                    <p:anim calcmode="lin" valueType="num">
                                      <p:cBhvr additive="base">
                                        <p:cTn id="54" dur="500" fill="hold"/>
                                        <p:tgtEl>
                                          <p:spTgt spid="9">
                                            <p:txEl>
                                              <p:pRg st="7" end="7"/>
                                            </p:txEl>
                                          </p:spTgt>
                                        </p:tgtEl>
                                        <p:attrNameLst>
                                          <p:attrName>ppt_x</p:attrName>
                                        </p:attrNameLst>
                                      </p:cBhvr>
                                      <p:tavLst>
                                        <p:tav tm="0">
                                          <p:val>
                                            <p:strVal val="0-#ppt_w/2"/>
                                          </p:val>
                                        </p:tav>
                                        <p:tav tm="100000">
                                          <p:val>
                                            <p:strVal val="#ppt_x"/>
                                          </p:val>
                                        </p:tav>
                                      </p:tavLst>
                                    </p:anim>
                                    <p:anim calcmode="lin" valueType="num">
                                      <p:cBhvr additive="base">
                                        <p:cTn id="55" dur="500" fill="hold"/>
                                        <p:tgtEl>
                                          <p:spTgt spid="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Denken</a:t>
            </a:r>
            <a:endParaRPr lang="de-DE" dirty="0"/>
          </a:p>
        </p:txBody>
      </p:sp>
      <p:sp>
        <p:nvSpPr>
          <p:cNvPr id="9" name="Inhaltsplatzhalter 8"/>
          <p:cNvSpPr>
            <a:spLocks noGrp="1"/>
          </p:cNvSpPr>
          <p:nvPr>
            <p:ph sz="quarter" idx="1"/>
          </p:nvPr>
        </p:nvSpPr>
        <p:spPr/>
        <p:txBody>
          <a:bodyPr>
            <a:normAutofit lnSpcReduction="10000"/>
          </a:bodyPr>
          <a:lstStyle/>
          <a:p>
            <a:r>
              <a:rPr lang="de-DE" dirty="0" smtClean="0"/>
              <a:t>Was, wie, wodurch, warum, wozu?</a:t>
            </a:r>
          </a:p>
          <a:p>
            <a:pPr>
              <a:buNone/>
            </a:pPr>
            <a:r>
              <a:rPr lang="de-DE" dirty="0" smtClean="0"/>
              <a:t>	Der Prozess des Denken muss unterstützt werden</a:t>
            </a:r>
          </a:p>
          <a:p>
            <a:pPr lvl="1"/>
            <a:r>
              <a:rPr lang="de-DE" dirty="0" smtClean="0"/>
              <a:t>um Phänomenen im Alltag und in der Natur auf die Spur zu kommen</a:t>
            </a:r>
          </a:p>
          <a:p>
            <a:pPr lvl="2"/>
            <a:r>
              <a:rPr lang="de-DE" dirty="0" smtClean="0"/>
              <a:t>Welche Gegenstände schwimmen und sinken?</a:t>
            </a:r>
          </a:p>
          <a:p>
            <a:pPr lvl="2"/>
            <a:r>
              <a:rPr lang="de-DE" dirty="0" smtClean="0"/>
              <a:t>Gegenstände rollen weg – andere nicht</a:t>
            </a:r>
          </a:p>
          <a:p>
            <a:pPr lvl="2"/>
            <a:r>
              <a:rPr lang="de-DE" dirty="0" smtClean="0"/>
              <a:t>Gegenstände lassen sich stapeln, einfüllen, auf und zudrehen – andere nicht</a:t>
            </a:r>
          </a:p>
          <a:p>
            <a:pPr lvl="2"/>
            <a:r>
              <a:rPr lang="de-DE" dirty="0" smtClean="0"/>
              <a:t>Dinge passen ineinander oder durch Öffnungen</a:t>
            </a:r>
          </a:p>
          <a:p>
            <a:pPr lvl="2"/>
            <a:r>
              <a:rPr lang="de-DE" dirty="0" smtClean="0"/>
              <a:t>zerlegen von Gegenstände um herauszufinden, wie dieser funktioniert</a:t>
            </a:r>
          </a:p>
          <a:p>
            <a:r>
              <a:rPr lang="de-DE" dirty="0" smtClean="0"/>
              <a:t>Kinder treten in Beziehung mit ihrer Umwelt in dem sie beobachten, vergleichen und forschen. Dabei entwickeln sie eigene Erklärungsmodelle – auch im Austausch mit anderen Kindern </a:t>
            </a:r>
          </a:p>
          <a:p>
            <a:pPr lvl="2"/>
            <a:endParaRPr lang="de-DE" dirty="0" smtClean="0"/>
          </a:p>
          <a:p>
            <a:pPr lvl="1"/>
            <a:endParaRPr lang="de-DE" dirty="0" smtClean="0"/>
          </a:p>
          <a:p>
            <a:pPr lvl="1"/>
            <a:endParaRPr lang="de-DE" dirty="0"/>
          </a:p>
        </p:txBody>
      </p:sp>
      <p:grpSp>
        <p:nvGrpSpPr>
          <p:cNvPr id="3" name="Gruppieren 7"/>
          <p:cNvGrpSpPr/>
          <p:nvPr/>
        </p:nvGrpSpPr>
        <p:grpSpPr>
          <a:xfrm>
            <a:off x="7092281" y="188640"/>
            <a:ext cx="1584175" cy="1404000"/>
            <a:chOff x="7092281" y="296808"/>
            <a:chExt cx="1584175" cy="1404000"/>
          </a:xfrm>
        </p:grpSpPr>
        <p:sp>
          <p:nvSpPr>
            <p:cNvPr id="6" name="Puzzle2"/>
            <p:cNvSpPr>
              <a:spLocks noEditPoints="1" noChangeArrowheads="1"/>
            </p:cNvSpPr>
            <p:nvPr/>
          </p:nvSpPr>
          <p:spPr bwMode="auto">
            <a:xfrm>
              <a:off x="7092281" y="296808"/>
              <a:ext cx="1584175" cy="1404000"/>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chemeClr val="accent2">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7" name="Textfeld 6"/>
            <p:cNvSpPr txBox="1"/>
            <p:nvPr/>
          </p:nvSpPr>
          <p:spPr>
            <a:xfrm>
              <a:off x="7412878" y="816967"/>
              <a:ext cx="903539" cy="307777"/>
            </a:xfrm>
            <a:prstGeom prst="rect">
              <a:avLst/>
            </a:prstGeom>
            <a:noFill/>
          </p:spPr>
          <p:txBody>
            <a:bodyPr wrap="square" rtlCol="0">
              <a:spAutoFit/>
            </a:bodyPr>
            <a:lstStyle/>
            <a:p>
              <a:pPr algn="ctr"/>
              <a:r>
                <a:rPr lang="de-DE" sz="1400" b="1" dirty="0" smtClean="0"/>
                <a:t>Denken</a:t>
              </a:r>
              <a:endParaRPr lang="de-DE" sz="14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 calcmode="lin" valueType="num">
                                      <p:cBhvr additive="base">
                                        <p:cTn id="18"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9">
                                            <p:txEl>
                                              <p:pRg st="0" end="0"/>
                                            </p:txEl>
                                          </p:spTgt>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 calcmode="lin" valueType="num">
                                      <p:cBhvr additive="base">
                                        <p:cTn id="22"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9">
                                            <p:txEl>
                                              <p:pRg st="1" end="1"/>
                                            </p:txEl>
                                          </p:spTgt>
                                        </p:tgtEl>
                                        <p:attrNameLst>
                                          <p:attrName>ppt_y</p:attrName>
                                        </p:attrNameLst>
                                      </p:cBhvr>
                                      <p:tavLst>
                                        <p:tav tm="0">
                                          <p:val>
                                            <p:strVal val="#ppt_y"/>
                                          </p:val>
                                        </p:tav>
                                        <p:tav tm="100000">
                                          <p:val>
                                            <p:strVal val="#ppt_y"/>
                                          </p:val>
                                        </p:tav>
                                      </p:tavLst>
                                    </p:anim>
                                  </p:childTnLst>
                                </p:cTn>
                              </p:par>
                              <p:par>
                                <p:cTn id="24" presetID="2" presetClass="entr" presetSubtype="8" fill="hold" nodeType="with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 calcmode="lin" valueType="num">
                                      <p:cBhvr additive="base">
                                        <p:cTn id="26"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9">
                                            <p:txEl>
                                              <p:pRg st="2" end="2"/>
                                            </p:txEl>
                                          </p:spTgt>
                                        </p:tgtEl>
                                        <p:attrNameLst>
                                          <p:attrName>ppt_y</p:attrName>
                                        </p:attrNameLst>
                                      </p:cBhvr>
                                      <p:tavLst>
                                        <p:tav tm="0">
                                          <p:val>
                                            <p:strVal val="#ppt_y"/>
                                          </p:val>
                                        </p:tav>
                                        <p:tav tm="100000">
                                          <p:val>
                                            <p:strVal val="#ppt_y"/>
                                          </p:val>
                                        </p:tav>
                                      </p:tavLst>
                                    </p:anim>
                                  </p:childTnLst>
                                </p:cTn>
                              </p:par>
                              <p:par>
                                <p:cTn id="28" presetID="2" presetClass="entr" presetSubtype="8" fill="hold" nodeType="withEffect">
                                  <p:stCondLst>
                                    <p:cond delay="0"/>
                                  </p:stCondLst>
                                  <p:childTnLst>
                                    <p:set>
                                      <p:cBhvr>
                                        <p:cTn id="29" dur="1" fill="hold">
                                          <p:stCondLst>
                                            <p:cond delay="0"/>
                                          </p:stCondLst>
                                        </p:cTn>
                                        <p:tgtEl>
                                          <p:spTgt spid="9">
                                            <p:txEl>
                                              <p:pRg st="3" end="3"/>
                                            </p:txEl>
                                          </p:spTgt>
                                        </p:tgtEl>
                                        <p:attrNameLst>
                                          <p:attrName>style.visibility</p:attrName>
                                        </p:attrNameLst>
                                      </p:cBhvr>
                                      <p:to>
                                        <p:strVal val="visible"/>
                                      </p:to>
                                    </p:set>
                                    <p:anim calcmode="lin" valueType="num">
                                      <p:cBhvr additive="base">
                                        <p:cTn id="30"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9">
                                            <p:txEl>
                                              <p:pRg st="3" end="3"/>
                                            </p:txEl>
                                          </p:spTgt>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9">
                                            <p:txEl>
                                              <p:pRg st="4" end="4"/>
                                            </p:txEl>
                                          </p:spTgt>
                                        </p:tgtEl>
                                        <p:attrNameLst>
                                          <p:attrName>style.visibility</p:attrName>
                                        </p:attrNameLst>
                                      </p:cBhvr>
                                      <p:to>
                                        <p:strVal val="visible"/>
                                      </p:to>
                                    </p:set>
                                    <p:anim calcmode="lin" valueType="num">
                                      <p:cBhvr additive="base">
                                        <p:cTn id="34"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9">
                                            <p:txEl>
                                              <p:pRg st="4" end="4"/>
                                            </p:txEl>
                                          </p:spTgt>
                                        </p:tgtEl>
                                        <p:attrNameLst>
                                          <p:attrName>ppt_y</p:attrName>
                                        </p:attrNameLst>
                                      </p:cBhvr>
                                      <p:tavLst>
                                        <p:tav tm="0">
                                          <p:val>
                                            <p:strVal val="#ppt_y"/>
                                          </p:val>
                                        </p:tav>
                                        <p:tav tm="100000">
                                          <p:val>
                                            <p:strVal val="#ppt_y"/>
                                          </p:val>
                                        </p:tav>
                                      </p:tavLst>
                                    </p:anim>
                                  </p:childTnLst>
                                </p:cTn>
                              </p:par>
                              <p:par>
                                <p:cTn id="36" presetID="2" presetClass="entr" presetSubtype="8" fill="hold" nodeType="withEffect">
                                  <p:stCondLst>
                                    <p:cond delay="0"/>
                                  </p:stCondLst>
                                  <p:childTnLst>
                                    <p:set>
                                      <p:cBhvr>
                                        <p:cTn id="37" dur="1" fill="hold">
                                          <p:stCondLst>
                                            <p:cond delay="0"/>
                                          </p:stCondLst>
                                        </p:cTn>
                                        <p:tgtEl>
                                          <p:spTgt spid="9">
                                            <p:txEl>
                                              <p:pRg st="5" end="5"/>
                                            </p:txEl>
                                          </p:spTgt>
                                        </p:tgtEl>
                                        <p:attrNameLst>
                                          <p:attrName>style.visibility</p:attrName>
                                        </p:attrNameLst>
                                      </p:cBhvr>
                                      <p:to>
                                        <p:strVal val="visible"/>
                                      </p:to>
                                    </p:set>
                                    <p:anim calcmode="lin" valueType="num">
                                      <p:cBhvr additive="base">
                                        <p:cTn id="38" dur="500" fill="hold"/>
                                        <p:tgtEl>
                                          <p:spTgt spid="9">
                                            <p:txEl>
                                              <p:pRg st="5" end="5"/>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9">
                                            <p:txEl>
                                              <p:pRg st="5" end="5"/>
                                            </p:txEl>
                                          </p:spTgt>
                                        </p:tgtEl>
                                        <p:attrNameLst>
                                          <p:attrName>ppt_y</p:attrName>
                                        </p:attrNameLst>
                                      </p:cBhvr>
                                      <p:tavLst>
                                        <p:tav tm="0">
                                          <p:val>
                                            <p:strVal val="#ppt_y"/>
                                          </p:val>
                                        </p:tav>
                                        <p:tav tm="100000">
                                          <p:val>
                                            <p:strVal val="#ppt_y"/>
                                          </p:val>
                                        </p:tav>
                                      </p:tavLst>
                                    </p:anim>
                                  </p:childTnLst>
                                </p:cTn>
                              </p:par>
                              <p:par>
                                <p:cTn id="40" presetID="2" presetClass="entr" presetSubtype="8" fill="hold" nodeType="withEffect">
                                  <p:stCondLst>
                                    <p:cond delay="0"/>
                                  </p:stCondLst>
                                  <p:childTnLst>
                                    <p:set>
                                      <p:cBhvr>
                                        <p:cTn id="41" dur="1" fill="hold">
                                          <p:stCondLst>
                                            <p:cond delay="0"/>
                                          </p:stCondLst>
                                        </p:cTn>
                                        <p:tgtEl>
                                          <p:spTgt spid="9">
                                            <p:txEl>
                                              <p:pRg st="6" end="6"/>
                                            </p:txEl>
                                          </p:spTgt>
                                        </p:tgtEl>
                                        <p:attrNameLst>
                                          <p:attrName>style.visibility</p:attrName>
                                        </p:attrNameLst>
                                      </p:cBhvr>
                                      <p:to>
                                        <p:strVal val="visible"/>
                                      </p:to>
                                    </p:set>
                                    <p:anim calcmode="lin" valueType="num">
                                      <p:cBhvr additive="base">
                                        <p:cTn id="42" dur="500" fill="hold"/>
                                        <p:tgtEl>
                                          <p:spTgt spid="9">
                                            <p:txEl>
                                              <p:pRg st="6" end="6"/>
                                            </p:txEl>
                                          </p:spTgt>
                                        </p:tgtEl>
                                        <p:attrNameLst>
                                          <p:attrName>ppt_x</p:attrName>
                                        </p:attrNameLst>
                                      </p:cBhvr>
                                      <p:tavLst>
                                        <p:tav tm="0">
                                          <p:val>
                                            <p:strVal val="0-#ppt_w/2"/>
                                          </p:val>
                                        </p:tav>
                                        <p:tav tm="100000">
                                          <p:val>
                                            <p:strVal val="#ppt_x"/>
                                          </p:val>
                                        </p:tav>
                                      </p:tavLst>
                                    </p:anim>
                                    <p:anim calcmode="lin" valueType="num">
                                      <p:cBhvr additive="base">
                                        <p:cTn id="43" dur="500" fill="hold"/>
                                        <p:tgtEl>
                                          <p:spTgt spid="9">
                                            <p:txEl>
                                              <p:pRg st="6" end="6"/>
                                            </p:txEl>
                                          </p:spTgt>
                                        </p:tgtEl>
                                        <p:attrNameLst>
                                          <p:attrName>ppt_y</p:attrName>
                                        </p:attrNameLst>
                                      </p:cBhvr>
                                      <p:tavLst>
                                        <p:tav tm="0">
                                          <p:val>
                                            <p:strVal val="#ppt_y"/>
                                          </p:val>
                                        </p:tav>
                                        <p:tav tm="100000">
                                          <p:val>
                                            <p:strVal val="#ppt_y"/>
                                          </p:val>
                                        </p:tav>
                                      </p:tavLst>
                                    </p:anim>
                                  </p:childTnLst>
                                </p:cTn>
                              </p:par>
                              <p:par>
                                <p:cTn id="44" presetID="2" presetClass="entr" presetSubtype="8" fill="hold" nodeType="withEffect">
                                  <p:stCondLst>
                                    <p:cond delay="0"/>
                                  </p:stCondLst>
                                  <p:childTnLst>
                                    <p:set>
                                      <p:cBhvr>
                                        <p:cTn id="45" dur="1" fill="hold">
                                          <p:stCondLst>
                                            <p:cond delay="0"/>
                                          </p:stCondLst>
                                        </p:cTn>
                                        <p:tgtEl>
                                          <p:spTgt spid="9">
                                            <p:txEl>
                                              <p:pRg st="7" end="7"/>
                                            </p:txEl>
                                          </p:spTgt>
                                        </p:tgtEl>
                                        <p:attrNameLst>
                                          <p:attrName>style.visibility</p:attrName>
                                        </p:attrNameLst>
                                      </p:cBhvr>
                                      <p:to>
                                        <p:strVal val="visible"/>
                                      </p:to>
                                    </p:set>
                                    <p:anim calcmode="lin" valueType="num">
                                      <p:cBhvr additive="base">
                                        <p:cTn id="46" dur="500" fill="hold"/>
                                        <p:tgtEl>
                                          <p:spTgt spid="9">
                                            <p:txEl>
                                              <p:pRg st="7" end="7"/>
                                            </p:txEl>
                                          </p:spTgt>
                                        </p:tgtEl>
                                        <p:attrNameLst>
                                          <p:attrName>ppt_x</p:attrName>
                                        </p:attrNameLst>
                                      </p:cBhvr>
                                      <p:tavLst>
                                        <p:tav tm="0">
                                          <p:val>
                                            <p:strVal val="0-#ppt_w/2"/>
                                          </p:val>
                                        </p:tav>
                                        <p:tav tm="100000">
                                          <p:val>
                                            <p:strVal val="#ppt_x"/>
                                          </p:val>
                                        </p:tav>
                                      </p:tavLst>
                                    </p:anim>
                                    <p:anim calcmode="lin" valueType="num">
                                      <p:cBhvr additive="base">
                                        <p:cTn id="47" dur="500" fill="hold"/>
                                        <p:tgtEl>
                                          <p:spTgt spid="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nodeType="clickEffect">
                                  <p:stCondLst>
                                    <p:cond delay="0"/>
                                  </p:stCondLst>
                                  <p:childTnLst>
                                    <p:set>
                                      <p:cBhvr>
                                        <p:cTn id="51" dur="1" fill="hold">
                                          <p:stCondLst>
                                            <p:cond delay="0"/>
                                          </p:stCondLst>
                                        </p:cTn>
                                        <p:tgtEl>
                                          <p:spTgt spid="9">
                                            <p:txEl>
                                              <p:pRg st="8" end="8"/>
                                            </p:txEl>
                                          </p:spTgt>
                                        </p:tgtEl>
                                        <p:attrNameLst>
                                          <p:attrName>style.visibility</p:attrName>
                                        </p:attrNameLst>
                                      </p:cBhvr>
                                      <p:to>
                                        <p:strVal val="visible"/>
                                      </p:to>
                                    </p:set>
                                    <p:anim calcmode="lin" valueType="num">
                                      <p:cBhvr additive="base">
                                        <p:cTn id="52" dur="500" fill="hold"/>
                                        <p:tgtEl>
                                          <p:spTgt spid="9">
                                            <p:txEl>
                                              <p:pRg st="8" end="8"/>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Denken</a:t>
            </a:r>
            <a:endParaRPr lang="de-DE" dirty="0"/>
          </a:p>
        </p:txBody>
      </p:sp>
      <p:sp>
        <p:nvSpPr>
          <p:cNvPr id="9" name="Inhaltsplatzhalter 8"/>
          <p:cNvSpPr>
            <a:spLocks noGrp="1"/>
          </p:cNvSpPr>
          <p:nvPr>
            <p:ph sz="quarter" idx="1"/>
          </p:nvPr>
        </p:nvSpPr>
        <p:spPr/>
        <p:txBody>
          <a:bodyPr>
            <a:normAutofit fontScale="70000" lnSpcReduction="20000"/>
          </a:bodyPr>
          <a:lstStyle/>
          <a:p>
            <a:r>
              <a:rPr lang="de-DE" sz="3100" dirty="0" smtClean="0"/>
              <a:t>Das Denken umfasst alle Fähigkeiten, die helfen zu erklären, zu strukturieren und vorherzusagen. Im Einzelnen geht es um</a:t>
            </a:r>
          </a:p>
          <a:p>
            <a:pPr lvl="1"/>
            <a:r>
              <a:rPr lang="de-DE" sz="2600" dirty="0" smtClean="0"/>
              <a:t>Bilden von Kategorien</a:t>
            </a:r>
          </a:p>
          <a:p>
            <a:pPr lvl="1"/>
            <a:r>
              <a:rPr lang="de-DE" sz="2600" dirty="0" smtClean="0"/>
              <a:t>Finden und Anwenden von Regeln</a:t>
            </a:r>
          </a:p>
          <a:p>
            <a:pPr lvl="1"/>
            <a:r>
              <a:rPr lang="de-DE" sz="2600" dirty="0" smtClean="0"/>
              <a:t>Erfassen von Ursache-Wirkungs-Zusammenhängen</a:t>
            </a:r>
          </a:p>
          <a:p>
            <a:pPr lvl="1"/>
            <a:r>
              <a:rPr lang="de-DE" sz="2600" dirty="0" smtClean="0"/>
              <a:t>schlussfolgerndes Denken</a:t>
            </a:r>
          </a:p>
          <a:p>
            <a:pPr lvl="1"/>
            <a:r>
              <a:rPr lang="de-DE" sz="2600" dirty="0" smtClean="0"/>
              <a:t>Problemlösen sowie logisches Denken</a:t>
            </a:r>
          </a:p>
          <a:p>
            <a:pPr>
              <a:buNone/>
            </a:pPr>
            <a:endParaRPr lang="de-DE" sz="2900" dirty="0" smtClean="0"/>
          </a:p>
          <a:p>
            <a:r>
              <a:rPr lang="de-DE" sz="3100" dirty="0" smtClean="0"/>
              <a:t>Damit das Kind diese Fähigkeiten erlernen und erproben kann, braucht es eine Umgebung, die es dazu ermutigt. Es geht nicht darum Fakten zu lernen, sondern Denkweisen und Strategien zu entwickeln, die in unterschiedlichen Bereichen anzuwenden sind</a:t>
            </a:r>
            <a:r>
              <a:rPr lang="de-DE" sz="2800" dirty="0" smtClean="0"/>
              <a:t>.</a:t>
            </a:r>
          </a:p>
          <a:p>
            <a:endParaRPr lang="de-DE" sz="2800" dirty="0" smtClean="0"/>
          </a:p>
          <a:p>
            <a:pPr>
              <a:buNone/>
            </a:pPr>
            <a:r>
              <a:rPr lang="de-DE" sz="2800" dirty="0" smtClean="0"/>
              <a:t>	</a:t>
            </a:r>
          </a:p>
          <a:p>
            <a:pPr lvl="1"/>
            <a:endParaRPr lang="de-DE" dirty="0" smtClean="0"/>
          </a:p>
          <a:p>
            <a:pPr lvl="1"/>
            <a:endParaRPr lang="de-DE" dirty="0"/>
          </a:p>
        </p:txBody>
      </p:sp>
      <p:grpSp>
        <p:nvGrpSpPr>
          <p:cNvPr id="3" name="Gruppieren 7"/>
          <p:cNvGrpSpPr/>
          <p:nvPr/>
        </p:nvGrpSpPr>
        <p:grpSpPr>
          <a:xfrm>
            <a:off x="7092281" y="188640"/>
            <a:ext cx="1584175" cy="1404000"/>
            <a:chOff x="7092281" y="296808"/>
            <a:chExt cx="1584175" cy="1404000"/>
          </a:xfrm>
        </p:grpSpPr>
        <p:sp>
          <p:nvSpPr>
            <p:cNvPr id="6" name="Puzzle2"/>
            <p:cNvSpPr>
              <a:spLocks noEditPoints="1" noChangeArrowheads="1"/>
            </p:cNvSpPr>
            <p:nvPr/>
          </p:nvSpPr>
          <p:spPr bwMode="auto">
            <a:xfrm>
              <a:off x="7092281" y="296808"/>
              <a:ext cx="1584175" cy="1404000"/>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chemeClr val="accent2">
                <a:lumMod val="75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de-DE" dirty="0"/>
            </a:p>
          </p:txBody>
        </p:sp>
        <p:sp>
          <p:nvSpPr>
            <p:cNvPr id="7" name="Textfeld 6"/>
            <p:cNvSpPr txBox="1"/>
            <p:nvPr/>
          </p:nvSpPr>
          <p:spPr>
            <a:xfrm>
              <a:off x="7412878" y="816967"/>
              <a:ext cx="903539" cy="307777"/>
            </a:xfrm>
            <a:prstGeom prst="rect">
              <a:avLst/>
            </a:prstGeom>
            <a:noFill/>
          </p:spPr>
          <p:txBody>
            <a:bodyPr wrap="square" rtlCol="0">
              <a:spAutoFit/>
            </a:bodyPr>
            <a:lstStyle/>
            <a:p>
              <a:pPr algn="ctr"/>
              <a:r>
                <a:rPr lang="de-DE" sz="1400" b="1" dirty="0" smtClean="0"/>
                <a:t>Denken</a:t>
              </a:r>
              <a:endParaRPr lang="de-DE" sz="1400" b="1" dirty="0"/>
            </a:p>
          </p:txBody>
        </p:sp>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diamond(in)">
                                      <p:cBhvr>
                                        <p:cTn id="13" dur="20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 calcmode="lin" valueType="num">
                                      <p:cBhvr additive="base">
                                        <p:cTn id="18"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9">
                                            <p:txEl>
                                              <p:pRg st="0" end="0"/>
                                            </p:txEl>
                                          </p:spTgt>
                                        </p:tgtEl>
                                        <p:attrNameLst>
                                          <p:attrName>ppt_y</p:attrName>
                                        </p:attrNameLst>
                                      </p:cBhvr>
                                      <p:tavLst>
                                        <p:tav tm="0">
                                          <p:val>
                                            <p:strVal val="#ppt_y"/>
                                          </p:val>
                                        </p:tav>
                                        <p:tav tm="100000">
                                          <p:val>
                                            <p:strVal val="#ppt_y"/>
                                          </p:val>
                                        </p:tav>
                                      </p:tavLst>
                                    </p:anim>
                                  </p:childTnLst>
                                </p:cTn>
                              </p:par>
                              <p:par>
                                <p:cTn id="20" presetID="2" presetClass="entr" presetSubtype="8" fill="hold" nodeType="withEffect">
                                  <p:stCondLst>
                                    <p:cond delay="0"/>
                                  </p:stCondLst>
                                  <p:childTnLst>
                                    <p:set>
                                      <p:cBhvr>
                                        <p:cTn id="21" dur="1" fill="hold">
                                          <p:stCondLst>
                                            <p:cond delay="0"/>
                                          </p:stCondLst>
                                        </p:cTn>
                                        <p:tgtEl>
                                          <p:spTgt spid="9">
                                            <p:txEl>
                                              <p:pRg st="1" end="1"/>
                                            </p:txEl>
                                          </p:spTgt>
                                        </p:tgtEl>
                                        <p:attrNameLst>
                                          <p:attrName>style.visibility</p:attrName>
                                        </p:attrNameLst>
                                      </p:cBhvr>
                                      <p:to>
                                        <p:strVal val="visible"/>
                                      </p:to>
                                    </p:set>
                                    <p:anim calcmode="lin" valueType="num">
                                      <p:cBhvr additive="base">
                                        <p:cTn id="22" dur="500" fill="hold"/>
                                        <p:tgtEl>
                                          <p:spTgt spid="9">
                                            <p:txEl>
                                              <p:pRg st="1" end="1"/>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9">
                                            <p:txEl>
                                              <p:pRg st="1" end="1"/>
                                            </p:txEl>
                                          </p:spTgt>
                                        </p:tgtEl>
                                        <p:attrNameLst>
                                          <p:attrName>ppt_y</p:attrName>
                                        </p:attrNameLst>
                                      </p:cBhvr>
                                      <p:tavLst>
                                        <p:tav tm="0">
                                          <p:val>
                                            <p:strVal val="#ppt_y"/>
                                          </p:val>
                                        </p:tav>
                                        <p:tav tm="100000">
                                          <p:val>
                                            <p:strVal val="#ppt_y"/>
                                          </p:val>
                                        </p:tav>
                                      </p:tavLst>
                                    </p:anim>
                                  </p:childTnLst>
                                </p:cTn>
                              </p:par>
                              <p:par>
                                <p:cTn id="24" presetID="2" presetClass="entr" presetSubtype="8" fill="hold" nodeType="withEffect">
                                  <p:stCondLst>
                                    <p:cond delay="0"/>
                                  </p:stCondLst>
                                  <p:childTnLst>
                                    <p:set>
                                      <p:cBhvr>
                                        <p:cTn id="25" dur="1" fill="hold">
                                          <p:stCondLst>
                                            <p:cond delay="0"/>
                                          </p:stCondLst>
                                        </p:cTn>
                                        <p:tgtEl>
                                          <p:spTgt spid="9">
                                            <p:txEl>
                                              <p:pRg st="2" end="2"/>
                                            </p:txEl>
                                          </p:spTgt>
                                        </p:tgtEl>
                                        <p:attrNameLst>
                                          <p:attrName>style.visibility</p:attrName>
                                        </p:attrNameLst>
                                      </p:cBhvr>
                                      <p:to>
                                        <p:strVal val="visible"/>
                                      </p:to>
                                    </p:set>
                                    <p:anim calcmode="lin" valueType="num">
                                      <p:cBhvr additive="base">
                                        <p:cTn id="26"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9">
                                            <p:txEl>
                                              <p:pRg st="2" end="2"/>
                                            </p:txEl>
                                          </p:spTgt>
                                        </p:tgtEl>
                                        <p:attrNameLst>
                                          <p:attrName>ppt_y</p:attrName>
                                        </p:attrNameLst>
                                      </p:cBhvr>
                                      <p:tavLst>
                                        <p:tav tm="0">
                                          <p:val>
                                            <p:strVal val="#ppt_y"/>
                                          </p:val>
                                        </p:tav>
                                        <p:tav tm="100000">
                                          <p:val>
                                            <p:strVal val="#ppt_y"/>
                                          </p:val>
                                        </p:tav>
                                      </p:tavLst>
                                    </p:anim>
                                  </p:childTnLst>
                                </p:cTn>
                              </p:par>
                              <p:par>
                                <p:cTn id="28" presetID="2" presetClass="entr" presetSubtype="8" fill="hold" nodeType="withEffect">
                                  <p:stCondLst>
                                    <p:cond delay="0"/>
                                  </p:stCondLst>
                                  <p:childTnLst>
                                    <p:set>
                                      <p:cBhvr>
                                        <p:cTn id="29" dur="1" fill="hold">
                                          <p:stCondLst>
                                            <p:cond delay="0"/>
                                          </p:stCondLst>
                                        </p:cTn>
                                        <p:tgtEl>
                                          <p:spTgt spid="9">
                                            <p:txEl>
                                              <p:pRg st="3" end="3"/>
                                            </p:txEl>
                                          </p:spTgt>
                                        </p:tgtEl>
                                        <p:attrNameLst>
                                          <p:attrName>style.visibility</p:attrName>
                                        </p:attrNameLst>
                                      </p:cBhvr>
                                      <p:to>
                                        <p:strVal val="visible"/>
                                      </p:to>
                                    </p:set>
                                    <p:anim calcmode="lin" valueType="num">
                                      <p:cBhvr additive="base">
                                        <p:cTn id="30"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9">
                                            <p:txEl>
                                              <p:pRg st="3" end="3"/>
                                            </p:txEl>
                                          </p:spTgt>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9">
                                            <p:txEl>
                                              <p:pRg st="4" end="4"/>
                                            </p:txEl>
                                          </p:spTgt>
                                        </p:tgtEl>
                                        <p:attrNameLst>
                                          <p:attrName>style.visibility</p:attrName>
                                        </p:attrNameLst>
                                      </p:cBhvr>
                                      <p:to>
                                        <p:strVal val="visible"/>
                                      </p:to>
                                    </p:set>
                                    <p:anim calcmode="lin" valueType="num">
                                      <p:cBhvr additive="base">
                                        <p:cTn id="34"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9">
                                            <p:txEl>
                                              <p:pRg st="4" end="4"/>
                                            </p:txEl>
                                          </p:spTgt>
                                        </p:tgtEl>
                                        <p:attrNameLst>
                                          <p:attrName>ppt_y</p:attrName>
                                        </p:attrNameLst>
                                      </p:cBhvr>
                                      <p:tavLst>
                                        <p:tav tm="0">
                                          <p:val>
                                            <p:strVal val="#ppt_y"/>
                                          </p:val>
                                        </p:tav>
                                        <p:tav tm="100000">
                                          <p:val>
                                            <p:strVal val="#ppt_y"/>
                                          </p:val>
                                        </p:tav>
                                      </p:tavLst>
                                    </p:anim>
                                  </p:childTnLst>
                                </p:cTn>
                              </p:par>
                              <p:par>
                                <p:cTn id="36" presetID="2" presetClass="entr" presetSubtype="8" fill="hold" nodeType="withEffect">
                                  <p:stCondLst>
                                    <p:cond delay="0"/>
                                  </p:stCondLst>
                                  <p:childTnLst>
                                    <p:set>
                                      <p:cBhvr>
                                        <p:cTn id="37" dur="1" fill="hold">
                                          <p:stCondLst>
                                            <p:cond delay="0"/>
                                          </p:stCondLst>
                                        </p:cTn>
                                        <p:tgtEl>
                                          <p:spTgt spid="9">
                                            <p:txEl>
                                              <p:pRg st="5" end="5"/>
                                            </p:txEl>
                                          </p:spTgt>
                                        </p:tgtEl>
                                        <p:attrNameLst>
                                          <p:attrName>style.visibility</p:attrName>
                                        </p:attrNameLst>
                                      </p:cBhvr>
                                      <p:to>
                                        <p:strVal val="visible"/>
                                      </p:to>
                                    </p:set>
                                    <p:anim calcmode="lin" valueType="num">
                                      <p:cBhvr additive="base">
                                        <p:cTn id="38" dur="500" fill="hold"/>
                                        <p:tgtEl>
                                          <p:spTgt spid="9">
                                            <p:txEl>
                                              <p:pRg st="5" end="5"/>
                                            </p:txEl>
                                          </p:spTgt>
                                        </p:tgtEl>
                                        <p:attrNameLst>
                                          <p:attrName>ppt_x</p:attrName>
                                        </p:attrNameLst>
                                      </p:cBhvr>
                                      <p:tavLst>
                                        <p:tav tm="0">
                                          <p:val>
                                            <p:strVal val="0-#ppt_w/2"/>
                                          </p:val>
                                        </p:tav>
                                        <p:tav tm="100000">
                                          <p:val>
                                            <p:strVal val="#ppt_x"/>
                                          </p:val>
                                        </p:tav>
                                      </p:tavLst>
                                    </p:anim>
                                    <p:anim calcmode="lin" valueType="num">
                                      <p:cBhvr additive="base">
                                        <p:cTn id="39" dur="500" fill="hold"/>
                                        <p:tgtEl>
                                          <p:spTgt spid="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nodeType="clickEffect">
                                  <p:stCondLst>
                                    <p:cond delay="0"/>
                                  </p:stCondLst>
                                  <p:childTnLst>
                                    <p:set>
                                      <p:cBhvr>
                                        <p:cTn id="43" dur="1" fill="hold">
                                          <p:stCondLst>
                                            <p:cond delay="0"/>
                                          </p:stCondLst>
                                        </p:cTn>
                                        <p:tgtEl>
                                          <p:spTgt spid="9">
                                            <p:txEl>
                                              <p:pRg st="7" end="7"/>
                                            </p:txEl>
                                          </p:spTgt>
                                        </p:tgtEl>
                                        <p:attrNameLst>
                                          <p:attrName>style.visibility</p:attrName>
                                        </p:attrNameLst>
                                      </p:cBhvr>
                                      <p:to>
                                        <p:strVal val="visible"/>
                                      </p:to>
                                    </p:set>
                                    <p:anim calcmode="lin" valueType="num">
                                      <p:cBhvr additive="base">
                                        <p:cTn id="44" dur="500" fill="hold"/>
                                        <p:tgtEl>
                                          <p:spTgt spid="9">
                                            <p:txEl>
                                              <p:pRg st="7" end="7"/>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reus">
  <a:themeElements>
    <a:clrScheme name="Nereus">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Nereus">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Nereus">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1083</Words>
  <Application>Microsoft Office PowerPoint</Application>
  <PresentationFormat>Bildschirmpräsentation (4:3)</PresentationFormat>
  <Paragraphs>145</Paragraphs>
  <Slides>18</Slides>
  <Notes>1</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Nereus</vt:lpstr>
      <vt:lpstr>Orientierungsplan für Bildung und Erziehung</vt:lpstr>
      <vt:lpstr>Bildungs- und Entwicklungsfelder</vt:lpstr>
      <vt:lpstr>Körper</vt:lpstr>
      <vt:lpstr>Körper</vt:lpstr>
      <vt:lpstr>Sinne</vt:lpstr>
      <vt:lpstr>Sinne</vt:lpstr>
      <vt:lpstr>Denken</vt:lpstr>
      <vt:lpstr>Denken</vt:lpstr>
      <vt:lpstr>Denken</vt:lpstr>
      <vt:lpstr>Sprache</vt:lpstr>
      <vt:lpstr>Sprache</vt:lpstr>
      <vt:lpstr>Sprache</vt:lpstr>
      <vt:lpstr>Gefühl und Mitgefühl</vt:lpstr>
      <vt:lpstr>Gefühl und Mitgefühl</vt:lpstr>
      <vt:lpstr>Gefühl und Mitgefühl</vt:lpstr>
      <vt:lpstr>Sinn, Werte, Religion</vt:lpstr>
      <vt:lpstr>Sinn, Werte, Religion</vt:lpstr>
      <vt:lpstr>Sinn, Werte, Religion</vt:lpstr>
    </vt:vector>
  </TitlesOfParts>
  <Company>unknown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Grundlagen des Orientierungsplans für Bildung und Erziehung</dc:title>
  <dc:creator>rascal</dc:creator>
  <cp:lastModifiedBy>Kiga Josefsberg</cp:lastModifiedBy>
  <cp:revision>119</cp:revision>
  <dcterms:created xsi:type="dcterms:W3CDTF">2011-03-27T16:24:20Z</dcterms:created>
  <dcterms:modified xsi:type="dcterms:W3CDTF">2015-09-24T11:01:22Z</dcterms:modified>
</cp:coreProperties>
</file>